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  <p:sldMasterId id="2147483773" r:id="rId2"/>
    <p:sldMasterId id="2147483766" r:id="rId3"/>
    <p:sldMasterId id="2147483762" r:id="rId4"/>
    <p:sldMasterId id="2147483752" r:id="rId5"/>
  </p:sldMasterIdLst>
  <p:notesMasterIdLst>
    <p:notesMasterId r:id="rId32"/>
  </p:notesMasterIdLst>
  <p:handoutMasterIdLst>
    <p:handoutMasterId r:id="rId33"/>
  </p:handoutMasterIdLst>
  <p:sldIdLst>
    <p:sldId id="272" r:id="rId6"/>
    <p:sldId id="311" r:id="rId7"/>
    <p:sldId id="296" r:id="rId8"/>
    <p:sldId id="271" r:id="rId9"/>
    <p:sldId id="273" r:id="rId10"/>
    <p:sldId id="275" r:id="rId11"/>
    <p:sldId id="303" r:id="rId12"/>
    <p:sldId id="276" r:id="rId13"/>
    <p:sldId id="282" r:id="rId14"/>
    <p:sldId id="279" r:id="rId15"/>
    <p:sldId id="304" r:id="rId16"/>
    <p:sldId id="280" r:id="rId17"/>
    <p:sldId id="283" r:id="rId18"/>
    <p:sldId id="284" r:id="rId19"/>
    <p:sldId id="285" r:id="rId20"/>
    <p:sldId id="297" r:id="rId21"/>
    <p:sldId id="286" r:id="rId22"/>
    <p:sldId id="298" r:id="rId23"/>
    <p:sldId id="287" r:id="rId24"/>
    <p:sldId id="301" r:id="rId25"/>
    <p:sldId id="299" r:id="rId26"/>
    <p:sldId id="305" r:id="rId27"/>
    <p:sldId id="306" r:id="rId28"/>
    <p:sldId id="294" r:id="rId29"/>
    <p:sldId id="308" r:id="rId30"/>
    <p:sldId id="312" r:id="rId31"/>
  </p:sldIdLst>
  <p:sldSz cx="18288000" cy="10287000"/>
  <p:notesSz cx="9309100" cy="14795500"/>
  <p:defaultTextStyle>
    <a:defPPr>
      <a:defRPr lang="en-US"/>
    </a:defPPr>
    <a:lvl1pPr marL="0" algn="l" defTabSz="16307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354" algn="l" defTabSz="16307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710" algn="l" defTabSz="16307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067" algn="l" defTabSz="16307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421" algn="l" defTabSz="16307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6778" algn="l" defTabSz="16307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134" algn="l" defTabSz="16307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489" algn="l" defTabSz="16307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2846" algn="l" defTabSz="163071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40" userDrawn="1">
          <p15:clr>
            <a:srgbClr val="A4A3A4"/>
          </p15:clr>
        </p15:guide>
        <p15:guide id="2" pos="576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4660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8"/>
    <a:srgbClr val="009ADA"/>
    <a:srgbClr val="0098CF"/>
    <a:srgbClr val="FDEAD3"/>
    <a:srgbClr val="F7941E"/>
    <a:srgbClr val="E7F8FF"/>
    <a:srgbClr val="C9F0FF"/>
    <a:srgbClr val="FEF6EC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63" autoAdjust="0"/>
    <p:restoredTop sz="90630" autoAdjust="0"/>
  </p:normalViewPr>
  <p:slideViewPr>
    <p:cSldViewPr snapToGrid="0">
      <p:cViewPr>
        <p:scale>
          <a:sx n="50" d="100"/>
          <a:sy n="50" d="100"/>
        </p:scale>
        <p:origin x="-498" y="-270"/>
      </p:cViewPr>
      <p:guideLst>
        <p:guide orient="horz" pos="3240"/>
        <p:guide pos="5762"/>
      </p:guideLst>
    </p:cSldViewPr>
  </p:slideViewPr>
  <p:outlineViewPr>
    <p:cViewPr>
      <p:scale>
        <a:sx n="33" d="100"/>
        <a:sy n="33" d="100"/>
      </p:scale>
      <p:origin x="0" y="-235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2995" y="38"/>
      </p:cViewPr>
      <p:guideLst>
        <p:guide orient="horz" pos="4660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04" cy="739271"/>
          </a:xfrm>
          <a:prstGeom prst="rect">
            <a:avLst/>
          </a:prstGeom>
        </p:spPr>
        <p:txBody>
          <a:bodyPr vert="horz" lIns="134947" tIns="67474" rIns="134947" bIns="67474" rtlCol="0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4053708"/>
            <a:ext cx="4033804" cy="739271"/>
          </a:xfrm>
          <a:prstGeom prst="rect">
            <a:avLst/>
          </a:prstGeom>
        </p:spPr>
        <p:txBody>
          <a:bodyPr vert="horz" lIns="134947" tIns="67474" rIns="134947" bIns="67474" rtlCol="0" anchor="b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5273193" y="14053712"/>
            <a:ext cx="4033804" cy="741793"/>
          </a:xfrm>
          <a:prstGeom prst="rect">
            <a:avLst/>
          </a:prstGeom>
        </p:spPr>
        <p:txBody>
          <a:bodyPr vert="horz" lIns="134947" tIns="67474" rIns="134947" bIns="67474" rtlCol="0" anchor="b"/>
          <a:lstStyle>
            <a:lvl1pPr algn="r">
              <a:defRPr sz="1800"/>
            </a:lvl1pPr>
          </a:lstStyle>
          <a:p>
            <a:fld id="{5F36AEA9-1CEB-4BEB-8089-C534B7B0B3DE}" type="slidenum">
              <a:rPr lang="en-CA" smtClean="0"/>
              <a:t>‹#›</a:t>
            </a:fld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>
          <a:xfrm>
            <a:off x="5273675" y="0"/>
            <a:ext cx="4033838" cy="741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10C21-53AD-43AB-ACEB-00E97C50F8A5}" type="datetimeFigureOut">
              <a:rPr lang="en-CA" smtClean="0"/>
              <a:t>17/07/2017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808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2"/>
            <a:ext cx="4033943" cy="739775"/>
          </a:xfrm>
          <a:prstGeom prst="rect">
            <a:avLst/>
          </a:prstGeom>
        </p:spPr>
        <p:txBody>
          <a:bodyPr vert="horz" lIns="137673" tIns="68836" rIns="137673" bIns="68836" rtlCol="0"/>
          <a:lstStyle>
            <a:lvl1pPr algn="l">
              <a:defRPr sz="18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7" y="12"/>
            <a:ext cx="4033943" cy="739775"/>
          </a:xfrm>
          <a:prstGeom prst="rect">
            <a:avLst/>
          </a:prstGeom>
        </p:spPr>
        <p:txBody>
          <a:bodyPr vert="horz" lIns="137673" tIns="68836" rIns="137673" bIns="68836" rtlCol="0"/>
          <a:lstStyle>
            <a:lvl1pPr algn="r">
              <a:defRPr sz="1800"/>
            </a:lvl1pPr>
          </a:lstStyle>
          <a:p>
            <a:fld id="{B5ADBB9B-B9A1-4C24-BFBB-8A6BF55D342D}" type="datetimeFigureOut">
              <a:rPr lang="en-CA" smtClean="0"/>
              <a:t>17/07/2017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6225" y="1109663"/>
            <a:ext cx="9863138" cy="5548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673" tIns="68836" rIns="137673" bIns="68836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7027869"/>
            <a:ext cx="7447280" cy="6657975"/>
          </a:xfrm>
          <a:prstGeom prst="rect">
            <a:avLst/>
          </a:prstGeom>
        </p:spPr>
        <p:txBody>
          <a:bodyPr vert="horz" lIns="137673" tIns="68836" rIns="137673" bIns="6883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14053167"/>
            <a:ext cx="4033943" cy="739775"/>
          </a:xfrm>
          <a:prstGeom prst="rect">
            <a:avLst/>
          </a:prstGeom>
        </p:spPr>
        <p:txBody>
          <a:bodyPr vert="horz" lIns="137673" tIns="68836" rIns="137673" bIns="68836" rtlCol="0" anchor="b"/>
          <a:lstStyle>
            <a:lvl1pPr algn="l">
              <a:defRPr sz="18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7" y="14053167"/>
            <a:ext cx="4033943" cy="739775"/>
          </a:xfrm>
          <a:prstGeom prst="rect">
            <a:avLst/>
          </a:prstGeom>
        </p:spPr>
        <p:txBody>
          <a:bodyPr vert="horz" lIns="137673" tIns="68836" rIns="137673" bIns="68836" rtlCol="0" anchor="b"/>
          <a:lstStyle>
            <a:lvl1pPr algn="r">
              <a:defRPr sz="1800"/>
            </a:lvl1pPr>
          </a:lstStyle>
          <a:p>
            <a:fld id="{051C3F0C-FED9-4B4B-B18D-D70142A3EF5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47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34" algn="l" defTabSz="913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268" algn="l" defTabSz="913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893" algn="l" defTabSz="913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530" algn="l" defTabSz="913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162" algn="l" defTabSz="913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98" algn="l" defTabSz="913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27" algn="l" defTabSz="913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61" algn="l" defTabSz="9132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C3F0C-FED9-4B4B-B18D-D70142A3EF50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614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C3F0C-FED9-4B4B-B18D-D70142A3EF50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3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C3F0C-FED9-4B4B-B18D-D70142A3EF50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127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C3F0C-FED9-4B4B-B18D-D70142A3EF50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9796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C3F0C-FED9-4B4B-B18D-D70142A3EF50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512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C3F0C-FED9-4B4B-B18D-D70142A3EF50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5985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C3F0C-FED9-4B4B-B18D-D70142A3EF50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32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dex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1750" y="642938"/>
            <a:ext cx="2060575" cy="8424862"/>
          </a:xfrm>
          <a:prstGeom prst="rect">
            <a:avLst/>
          </a:prstGeom>
        </p:spPr>
      </p:sp>
      <p:sp>
        <p:nvSpPr>
          <p:cNvPr id="30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439436" y="642938"/>
            <a:ext cx="2060575" cy="8424862"/>
          </a:xfrm>
          <a:prstGeom prst="rect">
            <a:avLst/>
          </a:prstGeom>
        </p:spPr>
      </p:sp>
      <p:sp>
        <p:nvSpPr>
          <p:cNvPr id="1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717123" y="642938"/>
            <a:ext cx="2060575" cy="8424862"/>
          </a:xfrm>
          <a:prstGeom prst="rect">
            <a:avLst/>
          </a:prstGeom>
        </p:spPr>
      </p:sp>
      <p:sp>
        <p:nvSpPr>
          <p:cNvPr id="1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994811" y="642938"/>
            <a:ext cx="2060575" cy="8424862"/>
          </a:xfrm>
          <a:prstGeom prst="rect">
            <a:avLst/>
          </a:prstGeom>
        </p:spPr>
      </p:sp>
      <p:sp>
        <p:nvSpPr>
          <p:cNvPr id="1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9272497" y="642938"/>
            <a:ext cx="2060575" cy="8424862"/>
          </a:xfrm>
          <a:prstGeom prst="rect">
            <a:avLst/>
          </a:prstGeom>
        </p:spPr>
      </p:sp>
      <p:sp>
        <p:nvSpPr>
          <p:cNvPr id="2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1550184" y="642938"/>
            <a:ext cx="2060575" cy="8424862"/>
          </a:xfrm>
          <a:prstGeom prst="rect">
            <a:avLst/>
          </a:prstGeom>
        </p:spPr>
      </p:sp>
      <p:sp>
        <p:nvSpPr>
          <p:cNvPr id="2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3811246" y="642938"/>
            <a:ext cx="2060575" cy="8424862"/>
          </a:xfrm>
          <a:prstGeom prst="rect">
            <a:avLst/>
          </a:prstGeom>
        </p:spPr>
      </p:sp>
      <p:sp>
        <p:nvSpPr>
          <p:cNvPr id="22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6072307" y="642938"/>
            <a:ext cx="2060575" cy="8424862"/>
          </a:xfrm>
          <a:prstGeom prst="rect">
            <a:avLst/>
          </a:prstGeom>
        </p:spPr>
      </p:sp>
      <p:sp>
        <p:nvSpPr>
          <p:cNvPr id="4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258757" y="8371041"/>
            <a:ext cx="1836050" cy="598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2536445" y="8371041"/>
            <a:ext cx="1836050" cy="598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4830758" y="8371041"/>
            <a:ext cx="1836050" cy="598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7108445" y="8371041"/>
            <a:ext cx="1836050" cy="598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9369507" y="8371041"/>
            <a:ext cx="1836050" cy="598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11647194" y="8371041"/>
            <a:ext cx="1836050" cy="598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13924882" y="8371041"/>
            <a:ext cx="1836050" cy="598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7"/>
          </p:nvPr>
        </p:nvSpPr>
        <p:spPr>
          <a:xfrm>
            <a:off x="16185944" y="8371041"/>
            <a:ext cx="1836050" cy="5984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361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 nodePh="1">
                                  <p:stCondLst>
                                    <p:cond delay="50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5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5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5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5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5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5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5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5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430">
          <p15:clr>
            <a:srgbClr val="FBAE40"/>
          </p15:clr>
        </p15:guide>
        <p15:guide id="5" pos="11090">
          <p15:clr>
            <a:srgbClr val="FBAE40"/>
          </p15:clr>
        </p15:guide>
        <p15:guide id="6" orient="horz" pos="57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76409" y="4555410"/>
            <a:ext cx="14899378" cy="638892"/>
          </a:xfrm>
          <a:prstGeom prst="rect">
            <a:avLst/>
          </a:prstGeom>
          <a:noFill/>
          <a:ln>
            <a:noFill/>
          </a:ln>
          <a:effectLst/>
        </p:spPr>
        <p:txBody>
          <a:bodyPr lIns="365760" rIns="91440" anchor="t" anchorCtr="0"/>
          <a:lstStyle>
            <a:lvl1pPr marL="0" indent="0" algn="ctr">
              <a:buNone/>
              <a:defRPr sz="2800" b="0" spc="102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Document Subtitle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76403" y="9029707"/>
            <a:ext cx="14899378" cy="692150"/>
          </a:xfrm>
          <a:prstGeom prst="rect">
            <a:avLst/>
          </a:prstGeom>
          <a:noFill/>
          <a:ln>
            <a:noFill/>
          </a:ln>
          <a:effectLst/>
        </p:spPr>
        <p:txBody>
          <a:bodyPr lIns="365760" rIns="91440" anchor="b" anchorCtr="0"/>
          <a:lstStyle>
            <a:lvl1pPr marL="0" indent="0" algn="ctr">
              <a:buNone/>
              <a:defRPr sz="2000" b="0" spc="102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Your Name, Date, location, event, client name etc.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397" y="7174488"/>
            <a:ext cx="7219390" cy="1143580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676409" y="1169934"/>
            <a:ext cx="14899378" cy="3312729"/>
          </a:xfrm>
          <a:prstGeom prst="rect">
            <a:avLst/>
          </a:prstGeom>
          <a:noFill/>
          <a:ln>
            <a:noFill/>
          </a:ln>
          <a:effectLst/>
        </p:spPr>
        <p:txBody>
          <a:bodyPr lIns="365760" rIns="91440" bIns="9144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3" b="1" spc="102" baseline="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Document Title </a:t>
            </a:r>
          </a:p>
        </p:txBody>
      </p:sp>
    </p:spTree>
    <p:extLst>
      <p:ext uri="{BB962C8B-B14F-4D97-AF65-F5344CB8AC3E}">
        <p14:creationId xmlns:p14="http://schemas.microsoft.com/office/powerpoint/2010/main" val="33895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Introd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812343" y="4843763"/>
            <a:ext cx="4573412" cy="33035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Logo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984954" y="4115235"/>
            <a:ext cx="8096865" cy="0"/>
          </a:xfrm>
          <a:prstGeom prst="line">
            <a:avLst/>
          </a:prstGeom>
          <a:ln w="19050">
            <a:solidFill>
              <a:srgbClr val="0098C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223963" y="7846143"/>
            <a:ext cx="3448050" cy="1234752"/>
          </a:xfrm>
          <a:prstGeom prst="rect">
            <a:avLst/>
          </a:prstGeom>
        </p:spPr>
        <p:txBody>
          <a:bodyPr anchor="ctr"/>
          <a:lstStyle>
            <a:lvl1pPr algn="l">
              <a:defRPr sz="18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Builder Name</a:t>
            </a:r>
          </a:p>
          <a:p>
            <a:pPr lvl="0"/>
            <a:r>
              <a:rPr lang="en-US" dirty="0"/>
              <a:t>Monday, May 01, 2017</a:t>
            </a:r>
          </a:p>
          <a:p>
            <a:pPr lvl="0"/>
            <a:r>
              <a:rPr lang="en-US" dirty="0"/>
              <a:t>Project number</a:t>
            </a:r>
            <a:endParaRPr lang="en-CA" dirty="0"/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1223963" y="7226607"/>
            <a:ext cx="3448050" cy="497332"/>
          </a:xfrm>
          <a:prstGeom prst="rect">
            <a:avLst/>
          </a:prstGeom>
        </p:spPr>
        <p:txBody>
          <a:bodyPr anchor="ctr"/>
          <a:lstStyle>
            <a:lvl1pPr algn="l">
              <a:defRPr sz="2400" baseline="0">
                <a:solidFill>
                  <a:srgbClr val="0098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Waterpark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54" y="2594258"/>
            <a:ext cx="7219390" cy="1143580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11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28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8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8800" y="1440651"/>
            <a:ext cx="17236754" cy="6858000"/>
          </a:xfrm>
          <a:prstGeom prst="rect">
            <a:avLst/>
          </a:prstGeom>
        </p:spPr>
        <p:txBody>
          <a:bodyPr lIns="365760"/>
          <a:lstStyle>
            <a:lvl1pPr marL="342900" indent="-342900">
              <a:lnSpc>
                <a:spcPct val="150000"/>
              </a:lnSpc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Pct val="105000"/>
              <a:buFont typeface="Arial" panose="020B0604020202020204" pitchFamily="34" charset="0"/>
              <a:buChar char="•"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58800" y="803018"/>
            <a:ext cx="17236749" cy="603767"/>
          </a:xfrm>
          <a:prstGeom prst="rect">
            <a:avLst/>
          </a:prstGeom>
          <a:noFill/>
          <a:ln>
            <a:noFill/>
          </a:ln>
          <a:effectLst/>
        </p:spPr>
        <p:txBody>
          <a:bodyPr lIns="365760" rIns="91440" anchor="t" anchorCtr="0"/>
          <a:lstStyle>
            <a:lvl1pPr marL="0" indent="0">
              <a:buNone/>
              <a:defRPr sz="2400" b="1" spc="102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918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ract Pages - 2 Docu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2625" y="642938"/>
            <a:ext cx="8336684" cy="403645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296399" y="642938"/>
            <a:ext cx="8308975" cy="842486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2625" y="4910667"/>
            <a:ext cx="8336684" cy="414866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1061921" y="8545483"/>
            <a:ext cx="7466940" cy="3921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9507649" y="8545483"/>
            <a:ext cx="7466940" cy="3921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061921" y="4172988"/>
            <a:ext cx="7466940" cy="3921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05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7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430">
          <p15:clr>
            <a:srgbClr val="FBAE40"/>
          </p15:clr>
        </p15:guide>
        <p15:guide id="5" pos="11090">
          <p15:clr>
            <a:srgbClr val="FBAE40"/>
          </p15:clr>
        </p15:guide>
        <p15:guide id="6" orient="horz" pos="571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Gallery - 1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1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2625" y="642938"/>
            <a:ext cx="16922750" cy="8424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1161671" y="8485171"/>
            <a:ext cx="16090018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837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pos="576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430">
          <p15:clr>
            <a:srgbClr val="FBAE40"/>
          </p15:clr>
        </p15:guide>
        <p15:guide id="4" pos="11090">
          <p15:clr>
            <a:srgbClr val="FBAE40"/>
          </p15:clr>
        </p15:guide>
        <p15:guide id="5" orient="horz" pos="5712">
          <p15:clr>
            <a:srgbClr val="FBAE40"/>
          </p15:clr>
        </p15:guide>
        <p15:guide id="6" orient="horz" pos="40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ct Pages - 2 Docu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9113" y="642938"/>
            <a:ext cx="16916261" cy="842486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9624030" y="8429105"/>
            <a:ext cx="7633194" cy="5085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804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4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7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430">
          <p15:clr>
            <a:srgbClr val="FBAE40"/>
          </p15:clr>
        </p15:guide>
        <p15:guide id="5" pos="11090">
          <p15:clr>
            <a:srgbClr val="FBAE40"/>
          </p15:clr>
        </p15:guide>
        <p15:guide id="6" orient="horz" pos="57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ct Pages - 2 Docu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28869" y="642938"/>
            <a:ext cx="8290439" cy="84248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296399" y="642938"/>
            <a:ext cx="8308975" cy="842486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1045296" y="8429105"/>
            <a:ext cx="7633194" cy="5085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9624030" y="8429105"/>
            <a:ext cx="7633194" cy="5085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922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4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7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4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  <p15:guide id="3" orient="horz" pos="405" userDrawn="1">
          <p15:clr>
            <a:srgbClr val="FBAE40"/>
          </p15:clr>
        </p15:guide>
        <p15:guide id="4" pos="430" userDrawn="1">
          <p15:clr>
            <a:srgbClr val="FBAE40"/>
          </p15:clr>
        </p15:guide>
        <p15:guide id="5" pos="11090" userDrawn="1">
          <p15:clr>
            <a:srgbClr val="FBAE40"/>
          </p15:clr>
        </p15:guide>
        <p15:guide id="6" orient="horz" pos="571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ct Pages - 3 Docu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2625" y="642938"/>
            <a:ext cx="5451475" cy="84248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419850" y="642938"/>
            <a:ext cx="5334000" cy="84248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039599" y="642938"/>
            <a:ext cx="5565775" cy="84248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1078546" y="8412480"/>
            <a:ext cx="4707114" cy="525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714575" y="8412480"/>
            <a:ext cx="4707114" cy="525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12450357" y="8412480"/>
            <a:ext cx="4707114" cy="525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212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3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7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7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17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1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3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405" userDrawn="1">
          <p15:clr>
            <a:srgbClr val="FBAE40"/>
          </p15:clr>
        </p15:guide>
        <p15:guide id="4" pos="430" userDrawn="1">
          <p15:clr>
            <a:srgbClr val="FBAE40"/>
          </p15:clr>
        </p15:guide>
        <p15:guide id="5" pos="11090" userDrawn="1">
          <p15:clr>
            <a:srgbClr val="FBAE40"/>
          </p15:clr>
        </p15:guide>
        <p15:guide id="6" orient="horz" pos="571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ract Pages - 2 Docu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2625" y="642938"/>
            <a:ext cx="8336684" cy="403645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296399" y="642938"/>
            <a:ext cx="8308975" cy="842486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2625" y="4910667"/>
            <a:ext cx="8336684" cy="414866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1061921" y="8545483"/>
            <a:ext cx="7466940" cy="3921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9507649" y="8545483"/>
            <a:ext cx="7466940" cy="3921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061921" y="4172988"/>
            <a:ext cx="7466940" cy="3921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260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7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430">
          <p15:clr>
            <a:srgbClr val="FBAE40"/>
          </p15:clr>
        </p15:guide>
        <p15:guide id="5" pos="11090">
          <p15:clr>
            <a:srgbClr val="FBAE40"/>
          </p15:clr>
        </p15:guide>
        <p15:guide id="6" orient="horz" pos="571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all 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5" y="0"/>
            <a:ext cx="1589809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- 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93071" y="6513089"/>
            <a:ext cx="6791289" cy="2554711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719661" y="6513085"/>
            <a:ext cx="7079908" cy="2554715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93072" y="647797"/>
            <a:ext cx="6791295" cy="5657213"/>
          </a:xfrm>
          <a:prstGeom prst="rect">
            <a:avLst/>
          </a:prstGeom>
          <a:effectLst/>
        </p:spPr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719655" y="3511694"/>
            <a:ext cx="3422320" cy="2793317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7719648" y="647797"/>
            <a:ext cx="3422320" cy="2655822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377256" y="3511694"/>
            <a:ext cx="3422320" cy="2793317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1377249" y="652256"/>
            <a:ext cx="3422320" cy="2651364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5034849" y="652256"/>
            <a:ext cx="2570525" cy="8415544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38960" y="5786651"/>
            <a:ext cx="3947168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838960" y="8542321"/>
            <a:ext cx="3947168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7853909" y="8542321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7853909" y="5799120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7853909" y="2796613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1511509" y="5799120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11511509" y="2796613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15196404" y="8542321"/>
            <a:ext cx="2259083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328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7" grpId="0"/>
      <p:bldP spid="28" grpId="0"/>
      <p:bldP spid="16" grpId="0"/>
      <p:bldP spid="19" grpId="0"/>
      <p:bldP spid="20" grpId="0"/>
      <p:bldP spid="2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uiExpand="1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430" userDrawn="1">
          <p15:clr>
            <a:srgbClr val="FBAE40"/>
          </p15:clr>
        </p15:guide>
        <p15:guide id="5" pos="11090">
          <p15:clr>
            <a:srgbClr val="FBAE40"/>
          </p15:clr>
        </p15:guide>
        <p15:guide id="6" orient="horz" pos="571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Spray 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15547" r="263" b="537"/>
          <a:stretch/>
        </p:blipFill>
        <p:spPr>
          <a:xfrm>
            <a:off x="-33866" y="-16932"/>
            <a:ext cx="18406533" cy="10380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3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conda 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13891" r="7030" b="169"/>
          <a:stretch/>
        </p:blipFill>
        <p:spPr>
          <a:xfrm>
            <a:off x="-67733" y="-159174"/>
            <a:ext cx="18423466" cy="10605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85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boarding 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b="8385"/>
          <a:stretch/>
        </p:blipFill>
        <p:spPr>
          <a:xfrm>
            <a:off x="-74013" y="-31531"/>
            <a:ext cx="18404494" cy="10326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43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be Slides_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850"/>
          <a:stretch/>
        </p:blipFill>
        <p:spPr>
          <a:xfrm>
            <a:off x="-59123" y="-47298"/>
            <a:ext cx="18374714" cy="10342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43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Waterpark_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1" b="6600"/>
          <a:stretch/>
        </p:blipFill>
        <p:spPr>
          <a:xfrm>
            <a:off x="-31533" y="-47297"/>
            <a:ext cx="18319534" cy="10373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46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play_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4948"/>
          <a:stretch/>
        </p:blipFill>
        <p:spPr>
          <a:xfrm>
            <a:off x="-60839" y="-47297"/>
            <a:ext cx="18378146" cy="10373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0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blaster­_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783"/>
          <a:stretch/>
        </p:blipFill>
        <p:spPr>
          <a:xfrm>
            <a:off x="-47299" y="-47297"/>
            <a:ext cx="18351066" cy="10342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028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yss_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b="2401"/>
          <a:stretch/>
        </p:blipFill>
        <p:spPr>
          <a:xfrm>
            <a:off x="-63063" y="-63062"/>
            <a:ext cx="18382594" cy="10421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4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mpagne Bowl 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7482" r="-38" b="7482"/>
          <a:stretch/>
        </p:blipFill>
        <p:spPr>
          <a:xfrm>
            <a:off x="-47297" y="-16932"/>
            <a:ext cx="18366827" cy="10380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9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mpagne Bowl 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728" r="815" b="304"/>
          <a:stretch/>
        </p:blipFill>
        <p:spPr>
          <a:xfrm>
            <a:off x="-47297" y="-66500"/>
            <a:ext cx="18366827" cy="10390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86" y="4222293"/>
            <a:ext cx="10706614" cy="184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16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- 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302132" y="3511694"/>
            <a:ext cx="3422320" cy="2793317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302125" y="647797"/>
            <a:ext cx="3422320" cy="2655822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959733" y="3511694"/>
            <a:ext cx="3422320" cy="2793317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959726" y="652256"/>
            <a:ext cx="3422320" cy="2651364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436386" y="5799120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4436386" y="2796613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8093986" y="5799120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8093986" y="2796613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682632" y="3511694"/>
            <a:ext cx="3422320" cy="2793317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82625" y="647797"/>
            <a:ext cx="3422320" cy="2655822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816886" y="5799120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816886" y="2796613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302132" y="6513085"/>
            <a:ext cx="3422320" cy="2554716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7959733" y="6513085"/>
            <a:ext cx="3422320" cy="2554716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52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4436386" y="8523270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8093986" y="8523270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682632" y="6513085"/>
            <a:ext cx="3422320" cy="2554715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39"/>
          </p:nvPr>
        </p:nvSpPr>
        <p:spPr>
          <a:xfrm>
            <a:off x="816886" y="8523270"/>
            <a:ext cx="3146187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1617325" y="652256"/>
            <a:ext cx="5988049" cy="8415544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57" name="Text Placeholder 2"/>
          <p:cNvSpPr>
            <a:spLocks noGrp="1"/>
          </p:cNvSpPr>
          <p:nvPr>
            <p:ph type="body" sz="quarter" idx="41"/>
          </p:nvPr>
        </p:nvSpPr>
        <p:spPr>
          <a:xfrm>
            <a:off x="11770636" y="8523270"/>
            <a:ext cx="5641064" cy="45251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9109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6" grpId="0"/>
      <p:bldP spid="19" grpId="0"/>
      <p:bldP spid="2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/>
      <p:bldP spid="51" grpId="0"/>
      <p:bldP spid="5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/>
      <p:bldP spid="5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/>
      <p:bldP spid="5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83" userDrawn="1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430">
          <p15:clr>
            <a:srgbClr val="FBAE40"/>
          </p15:clr>
        </p15:guide>
        <p15:guide id="5" pos="11090">
          <p15:clr>
            <a:srgbClr val="FBAE40"/>
          </p15:clr>
        </p15:guide>
        <p15:guide id="6" orient="horz" pos="571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all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3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Spray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8282" r="263" b="7802"/>
          <a:stretch/>
        </p:blipFill>
        <p:spPr>
          <a:xfrm>
            <a:off x="-33866" y="-16932"/>
            <a:ext cx="18406533" cy="10380132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conda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13891" r="7030" b="169"/>
          <a:stretch/>
        </p:blipFill>
        <p:spPr>
          <a:xfrm>
            <a:off x="-67733" y="-159174"/>
            <a:ext cx="18423466" cy="10605348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9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boarding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b="8385"/>
          <a:stretch/>
        </p:blipFill>
        <p:spPr>
          <a:xfrm>
            <a:off x="-74013" y="-31531"/>
            <a:ext cx="18404494" cy="10326414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be Slides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7850"/>
          <a:stretch/>
        </p:blipFill>
        <p:spPr>
          <a:xfrm>
            <a:off x="-59123" y="-47298"/>
            <a:ext cx="18374714" cy="10342181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Waterpark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1" b="6600"/>
          <a:stretch/>
        </p:blipFill>
        <p:spPr>
          <a:xfrm>
            <a:off x="-31533" y="-47297"/>
            <a:ext cx="18319534" cy="10373711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play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4948"/>
          <a:stretch/>
        </p:blipFill>
        <p:spPr>
          <a:xfrm>
            <a:off x="-60839" y="-47297"/>
            <a:ext cx="18378146" cy="10373711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blaster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 b="783"/>
          <a:stretch/>
        </p:blipFill>
        <p:spPr>
          <a:xfrm>
            <a:off x="-47299" y="-47297"/>
            <a:ext cx="18351066" cy="10342180"/>
          </a:xfrm>
          <a:prstGeom prst="rect">
            <a:avLst/>
          </a:prstGeom>
        </p:spPr>
      </p:pic>
      <p:sp>
        <p:nvSpPr>
          <p:cNvPr id="4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yss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 b="2401"/>
          <a:stretch/>
        </p:blipFill>
        <p:spPr>
          <a:xfrm>
            <a:off x="-63063" y="-63062"/>
            <a:ext cx="18382594" cy="10421007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3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mpagne Bowl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7482" r="-38" b="7482"/>
          <a:stretch/>
        </p:blipFill>
        <p:spPr>
          <a:xfrm>
            <a:off x="-47297" y="-16932"/>
            <a:ext cx="18366827" cy="10380132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- 11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93071" y="6513089"/>
            <a:ext cx="3171791" cy="2554711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00136" y="6513085"/>
            <a:ext cx="10699434" cy="2554715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93073" y="647797"/>
            <a:ext cx="3171794" cy="5657213"/>
          </a:xfrm>
          <a:prstGeom prst="rect">
            <a:avLst/>
          </a:prstGeom>
          <a:effectLst/>
        </p:spPr>
      </p:sp>
      <p:sp>
        <p:nvSpPr>
          <p:cNvPr id="2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7719655" y="3511694"/>
            <a:ext cx="3422320" cy="2793317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7719648" y="647797"/>
            <a:ext cx="3422320" cy="2655822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1377256" y="3511694"/>
            <a:ext cx="3422320" cy="2793317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1377249" y="652256"/>
            <a:ext cx="3422320" cy="2651364"/>
          </a:xfrm>
          <a:prstGeom prst="rect">
            <a:avLst/>
          </a:prstGeom>
          <a:effectLst/>
        </p:spPr>
        <p:txBody>
          <a:bodyPr/>
          <a:lstStyle/>
          <a:p>
            <a:endParaRPr lang="en-CA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5034849" y="6513084"/>
            <a:ext cx="2570525" cy="2554715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38960" y="5786650"/>
            <a:ext cx="2856740" cy="4649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838960" y="8542320"/>
            <a:ext cx="2856740" cy="4649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4234409" y="8542321"/>
            <a:ext cx="3146187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7853909" y="5799120"/>
            <a:ext cx="3146187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7853909" y="2796613"/>
            <a:ext cx="3146187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1511509" y="5799120"/>
            <a:ext cx="3146187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11511509" y="2796613"/>
            <a:ext cx="3146187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15196404" y="8542321"/>
            <a:ext cx="2259083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100155" y="3511694"/>
            <a:ext cx="3422320" cy="2793317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100148" y="647797"/>
            <a:ext cx="3422320" cy="2655822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234409" y="5799120"/>
            <a:ext cx="3146187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4234409" y="2796613"/>
            <a:ext cx="3146187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5034849" y="647797"/>
            <a:ext cx="2570525" cy="5603834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15196404" y="5741971"/>
            <a:ext cx="2259083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9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7" grpId="0"/>
      <p:bldP spid="28" grpId="0"/>
      <p:bldP spid="16" grpId="0"/>
      <p:bldP spid="19" grpId="0"/>
      <p:bldP spid="20" grpId="0"/>
      <p:bldP spid="2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/>
      <p:bldP spid="3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83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430">
          <p15:clr>
            <a:srgbClr val="FBAE40"/>
          </p15:clr>
        </p15:guide>
        <p15:guide id="5" pos="11090">
          <p15:clr>
            <a:srgbClr val="FBAE40"/>
          </p15:clr>
        </p15:guide>
        <p15:guide id="6" orient="horz" pos="571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rider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8805" r="943" b="8805"/>
          <a:stretch/>
        </p:blipFill>
        <p:spPr>
          <a:xfrm>
            <a:off x="-16041" y="-1"/>
            <a:ext cx="18336126" cy="1028298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7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quaSpray Logo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7482" r="-38" b="7482"/>
          <a:stretch/>
        </p:blipFill>
        <p:spPr>
          <a:xfrm>
            <a:off x="-47297" y="-16932"/>
            <a:ext cx="18366827" cy="10380132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qualoop Product Intro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728" r="815" b="304"/>
          <a:stretch/>
        </p:blipFill>
        <p:spPr>
          <a:xfrm>
            <a:off x="-47297" y="-66500"/>
            <a:ext cx="18366827" cy="10390907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122183" y="8893080"/>
            <a:ext cx="9445918" cy="889550"/>
          </a:xfrm>
          <a:prstGeom prst="rect">
            <a:avLst/>
          </a:prstGeom>
          <a:effectLst/>
        </p:spPr>
        <p:txBody>
          <a:bodyPr/>
          <a:lstStyle>
            <a:lvl1pPr marL="0" indent="0" algn="r">
              <a:buNone/>
              <a:defRPr sz="6600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Product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4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82628" y="6499926"/>
            <a:ext cx="16922738" cy="2567874"/>
          </a:xfrm>
          <a:prstGeom prst="rect">
            <a:avLst/>
          </a:prstGeom>
          <a:effectLst/>
        </p:spPr>
        <p:txBody>
          <a:bodyPr/>
          <a:lstStyle/>
          <a:p>
            <a:endParaRPr lang="en-CA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2625" y="3569871"/>
            <a:ext cx="16922750" cy="2710233"/>
          </a:xfrm>
          <a:prstGeom prst="rect">
            <a:avLst/>
          </a:prstGeom>
          <a:effectLst/>
        </p:spPr>
        <p:txBody>
          <a:bodyPr/>
          <a:lstStyle/>
          <a:p>
            <a:endParaRPr lang="en-CA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82628" y="652256"/>
            <a:ext cx="16922737" cy="2697793"/>
          </a:xfrm>
          <a:prstGeom prst="rect">
            <a:avLst/>
          </a:prstGeom>
          <a:effectLst/>
        </p:spPr>
        <p:txBody>
          <a:bodyPr/>
          <a:lstStyle/>
          <a:p>
            <a:endParaRPr lang="en-CA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947649" y="8485171"/>
            <a:ext cx="16387165" cy="4426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0"/>
          </p:nvPr>
        </p:nvSpPr>
        <p:spPr>
          <a:xfrm>
            <a:off x="947649" y="5719234"/>
            <a:ext cx="16387165" cy="4426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947649" y="2710563"/>
            <a:ext cx="16387165" cy="4426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86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430">
          <p15:clr>
            <a:srgbClr val="FBAE40"/>
          </p15:clr>
        </p15:guide>
        <p15:guide id="5" pos="11090">
          <p15:clr>
            <a:srgbClr val="FBAE40"/>
          </p15:clr>
        </p15:guide>
        <p15:guide id="6" orient="horz" pos="57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- 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2625" y="639337"/>
            <a:ext cx="8335251" cy="4050871"/>
          </a:xfrm>
          <a:prstGeom prst="rect">
            <a:avLst/>
          </a:prstGeom>
          <a:effectLst/>
        </p:spPr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82625" y="4908331"/>
            <a:ext cx="8335251" cy="4159470"/>
          </a:xfrm>
          <a:prstGeom prst="rect">
            <a:avLst/>
          </a:prstGeom>
          <a:effectLst/>
        </p:spPr>
      </p:sp>
      <p:sp>
        <p:nvSpPr>
          <p:cNvPr id="14" name="Picture Placeholder 3"/>
          <p:cNvSpPr>
            <a:spLocks noGrp="1"/>
          </p:cNvSpPr>
          <p:nvPr>
            <p:ph type="pic" sz="quarter" idx="4294967295"/>
          </p:nvPr>
        </p:nvSpPr>
        <p:spPr>
          <a:xfrm>
            <a:off x="9270124" y="4908331"/>
            <a:ext cx="8336704" cy="4159470"/>
          </a:xfrm>
          <a:prstGeom prst="rect">
            <a:avLst/>
          </a:prstGeom>
          <a:effectLst/>
        </p:spPr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70125" y="639337"/>
            <a:ext cx="8335250" cy="4050871"/>
          </a:xfrm>
          <a:prstGeom prst="rect">
            <a:avLst/>
          </a:prstGeom>
          <a:effectLst/>
        </p:spPr>
      </p:sp>
      <p:sp>
        <p:nvSpPr>
          <p:cNvPr id="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945545" y="8429105"/>
            <a:ext cx="7782819" cy="5085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9507654" y="8429105"/>
            <a:ext cx="7782819" cy="5085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945545" y="4056611"/>
            <a:ext cx="7782819" cy="5085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9507654" y="4056611"/>
            <a:ext cx="7782819" cy="5085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721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  <p15:guide id="3" orient="horz" pos="405" userDrawn="1">
          <p15:clr>
            <a:srgbClr val="FBAE40"/>
          </p15:clr>
        </p15:guide>
        <p15:guide id="4" orient="horz" pos="5712" userDrawn="1">
          <p15:clr>
            <a:srgbClr val="FBAE40"/>
          </p15:clr>
        </p15:guide>
        <p15:guide id="5" pos="430" userDrawn="1">
          <p15:clr>
            <a:srgbClr val="FBAE40"/>
          </p15:clr>
        </p15:guide>
        <p15:guide id="6" pos="1109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ct Pages - 2 Docu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2625" y="642938"/>
            <a:ext cx="8336684" cy="403645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296399" y="642938"/>
            <a:ext cx="8308975" cy="842486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82625" y="4910667"/>
            <a:ext cx="8336684" cy="414866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1061921" y="8545483"/>
            <a:ext cx="7466940" cy="3921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9507649" y="8545483"/>
            <a:ext cx="7466940" cy="3921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6"/>
          </p:nvPr>
        </p:nvSpPr>
        <p:spPr>
          <a:xfrm>
            <a:off x="1061921" y="4172988"/>
            <a:ext cx="7466940" cy="3921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76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7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405">
          <p15:clr>
            <a:srgbClr val="FBAE40"/>
          </p15:clr>
        </p15:guide>
        <p15:guide id="4" pos="430">
          <p15:clr>
            <a:srgbClr val="FBAE40"/>
          </p15:clr>
        </p15:guide>
        <p15:guide id="5" pos="11090">
          <p15:clr>
            <a:srgbClr val="FBAE40"/>
          </p15:clr>
        </p15:guide>
        <p15:guide id="6" orient="horz" pos="57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- 1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1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2625" y="642938"/>
            <a:ext cx="16922750" cy="84248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1161671" y="8485171"/>
            <a:ext cx="16090018" cy="4525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ProximaNova-Regular"/>
              </a:defRPr>
            </a:lvl2pPr>
            <a:lvl3pPr>
              <a:defRPr>
                <a:solidFill>
                  <a:schemeClr val="bg1"/>
                </a:solidFill>
                <a:latin typeface="ProximaNova-Regular"/>
              </a:defRPr>
            </a:lvl3pPr>
            <a:lvl4pPr>
              <a:defRPr>
                <a:solidFill>
                  <a:schemeClr val="bg1"/>
                </a:solidFill>
                <a:latin typeface="ProximaNova-Regular"/>
              </a:defRPr>
            </a:lvl4pPr>
            <a:lvl5pPr>
              <a:defRPr>
                <a:solidFill>
                  <a:schemeClr val="bg1"/>
                </a:solidFill>
                <a:latin typeface="ProximaNova-Regular"/>
              </a:defRPr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537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2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2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="" xmlns:p15="http://schemas.microsoft.com/office/powerpoint/2012/main">
        <p15:guide id="1" pos="5760" userDrawn="1">
          <p15:clr>
            <a:srgbClr val="FBAE40"/>
          </p15:clr>
        </p15:guide>
        <p15:guide id="2" orient="horz" pos="3240" userDrawn="1">
          <p15:clr>
            <a:srgbClr val="FBAE40"/>
          </p15:clr>
        </p15:guide>
        <p15:guide id="3" pos="430" userDrawn="1">
          <p15:clr>
            <a:srgbClr val="FBAE40"/>
          </p15:clr>
        </p15:guide>
        <p15:guide id="4" pos="11090" userDrawn="1">
          <p15:clr>
            <a:srgbClr val="FBAE40"/>
          </p15:clr>
        </p15:guide>
        <p15:guide id="5" orient="horz" pos="5712" userDrawn="1">
          <p15:clr>
            <a:srgbClr val="FBAE40"/>
          </p15:clr>
        </p15:guide>
        <p15:guide id="6" orient="horz" pos="40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2843" y="1130308"/>
            <a:ext cx="17362564" cy="7651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2838" y="308536"/>
            <a:ext cx="17723244" cy="534839"/>
          </a:xfrm>
          <a:prstGeom prst="rect">
            <a:avLst/>
          </a:prstGeom>
          <a:noFill/>
          <a:ln>
            <a:noFill/>
          </a:ln>
          <a:effectLst/>
        </p:spPr>
        <p:txBody>
          <a:bodyPr lIns="365760" rIns="91440" anchor="ctr" anchorCtr="0"/>
          <a:lstStyle>
            <a:lvl1pPr marL="0" indent="0">
              <a:buNone/>
              <a:defRPr sz="2400" b="1" spc="102" baseline="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4" y="9292490"/>
            <a:ext cx="626220" cy="626220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125538" y="9436496"/>
            <a:ext cx="5294312" cy="338207"/>
          </a:xfrm>
          <a:prstGeom prst="rect">
            <a:avLst/>
          </a:prstGeom>
        </p:spPr>
        <p:txBody>
          <a:bodyPr/>
          <a:lstStyle>
            <a:lvl1pPr marL="0" marR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0099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6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dirty="0"/>
              <a:t>Section Title</a:t>
            </a:r>
          </a:p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8975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6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6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3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1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85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26" r:id="rId2"/>
    <p:sldLayoutId id="2147483730" r:id="rId3"/>
    <p:sldLayoutId id="2147483731" r:id="rId4"/>
    <p:sldLayoutId id="2147483729" r:id="rId5"/>
    <p:sldLayoutId id="2147483718" r:id="rId6"/>
    <p:sldLayoutId id="2147483733" r:id="rId7"/>
    <p:sldLayoutId id="2147483675" r:id="rId8"/>
    <p:sldLayoutId id="214748372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52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15" r:id="rId3"/>
    <p:sldLayoutId id="2147483776" r:id="rId4"/>
    <p:sldLayoutId id="21474837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62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17" r:id="rId2"/>
    <p:sldLayoutId id="2147483725" r:id="rId3"/>
    <p:sldLayoutId id="21474837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8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37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64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3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3" r:id="rId10"/>
    <p:sldLayoutId id="2147483769" r:id="rId11"/>
    <p:sldLayoutId id="2147483770" r:id="rId12"/>
    <p:sldLayoutId id="21474837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6311"/>
          <a:stretch/>
        </p:blipFill>
        <p:spPr>
          <a:xfrm>
            <a:off x="0" y="0"/>
            <a:ext cx="18288000" cy="10287000"/>
          </a:xfrm>
        </p:spPr>
      </p:pic>
      <p:sp>
        <p:nvSpPr>
          <p:cNvPr id="7" name="Rectangle 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85" y="4027390"/>
            <a:ext cx="12971848" cy="22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98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676409" y="4643896"/>
            <a:ext cx="14899378" cy="2747264"/>
          </a:xfrm>
        </p:spPr>
        <p:txBody>
          <a:bodyPr/>
          <a:lstStyle/>
          <a:p>
            <a:r>
              <a:rPr lang="ru-RU" dirty="0"/>
              <a:t>Этот аттракцион отличается от любых ныне существующих. Он сочетает прохождение трасс со страховкой и без так, чтобы дети могли развлекаться рядом друг с другом, в то время как родители наблюдают за обеими группами с Центральной смотровой площадки. Аттракцион для всей семьи  - это веселое времяпрепровождение для представителей всех возрастов.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76409" y="1258420"/>
            <a:ext cx="14899378" cy="3312729"/>
          </a:xfrm>
        </p:spPr>
        <p:txBody>
          <a:bodyPr/>
          <a:lstStyle/>
          <a:p>
            <a:r>
              <a:rPr lang="ru-RU" dirty="0"/>
              <a:t>Параллельная </a:t>
            </a:r>
            <a:r>
              <a:rPr lang="ru-RU" dirty="0" smtClean="0"/>
              <a:t>игра</a:t>
            </a:r>
            <a:endParaRPr lang="ru-RU" dirty="0"/>
          </a:p>
        </p:txBody>
      </p:sp>
      <p:sp>
        <p:nvSpPr>
          <p:cNvPr id="5" name="Rectangle 4"/>
          <p:cNvSpPr/>
          <p:nvPr/>
        </p:nvSpPr>
        <p:spPr>
          <a:xfrm>
            <a:off x="5132439" y="6754761"/>
            <a:ext cx="8406580" cy="1843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6110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t="8459" r="43378" b="11271"/>
          <a:stretch/>
        </p:blipFill>
        <p:spPr>
          <a:xfrm>
            <a:off x="383458" y="625642"/>
            <a:ext cx="5619136" cy="8454190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3" t="22049" r="35189" b="22073"/>
          <a:stretch/>
        </p:blipFill>
        <p:spPr>
          <a:xfrm>
            <a:off x="6419850" y="641684"/>
            <a:ext cx="5334000" cy="8406063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23366" r="60432" b="11452"/>
          <a:stretch/>
        </p:blipFill>
        <p:spPr>
          <a:xfrm>
            <a:off x="12039599" y="625641"/>
            <a:ext cx="5565775" cy="840606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CA" dirty="0"/>
              <a:t>Parallel Play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97709" y="8387256"/>
            <a:ext cx="5687951" cy="550428"/>
          </a:xfrm>
        </p:spPr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Подходит для всей семьи и помогает решить «проблему многодетных семей».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Отлично подходит для взрослых.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12139575" y="8191763"/>
            <a:ext cx="4986365" cy="525203"/>
          </a:xfrm>
        </p:spPr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Сочетает различные форматы развлечений. 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17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170" r="-1" b="12706"/>
          <a:stretch/>
        </p:blipFill>
        <p:spPr>
          <a:xfrm>
            <a:off x="713984" y="642938"/>
            <a:ext cx="8279704" cy="403645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Параллельная игра</a:t>
            </a:r>
            <a:endParaRPr lang="en-CA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17251" r="6749" b="16311"/>
          <a:stretch/>
        </p:blipFill>
        <p:spPr>
          <a:xfrm>
            <a:off x="713984" y="4910667"/>
            <a:ext cx="8279704" cy="4148667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sz="2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Модель </a:t>
            </a:r>
            <a:r>
              <a:rPr lang="en-CA" sz="2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NB 100</a:t>
            </a:r>
            <a:endParaRPr lang="en-CA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Обзор с Центральной смотровой площадки на трассы, требующие прохождения со страховкой или без нее.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12709" y="1579847"/>
            <a:ext cx="8067367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Параллельная игра</a:t>
            </a:r>
            <a:br>
              <a:rPr lang="ru-RU" sz="2800" b="1" dirty="0" smtClean="0">
                <a:solidFill>
                  <a:srgbClr val="00B0F0"/>
                </a:solidFill>
              </a:rPr>
            </a:br>
            <a:endParaRPr lang="en-CA" sz="28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Дети (братья и сестры) всех возрастов могут путешествовать по всему парку в тандеме, выбрав трассы для прохождения со страховкой или без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Новый подход к развлечениям (</a:t>
            </a:r>
            <a:r>
              <a:rPr lang="ru-RU" sz="2800" dirty="0" err="1"/>
              <a:t>Rethinking</a:t>
            </a:r>
            <a:r>
              <a:rPr lang="ru-RU" sz="2800" dirty="0"/>
              <a:t> </a:t>
            </a:r>
            <a:r>
              <a:rPr lang="ru-RU" sz="2800" dirty="0" err="1"/>
              <a:t>play</a:t>
            </a:r>
            <a:r>
              <a:rPr lang="ru-RU" sz="2800" dirty="0"/>
              <a:t>) обеспечивает подходящую социальную среду для развлечения как компаний друзей, так и семей.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Центральная смотровая площадка предоставляет возможность родителям наблюдать и поддерживать своих детей, катающихся на любых трассах со страховкой или без, с одной обзорной зоны.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Учтены пожелания представителей всех возрастов. Все получают желаемое в рамках одного аттракциона – дети играют - родители отдыхают.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540144" y="9859037"/>
            <a:ext cx="6012493" cy="0"/>
          </a:xfrm>
          <a:prstGeom prst="line">
            <a:avLst/>
          </a:prstGeom>
          <a:ln w="12700">
            <a:solidFill>
              <a:srgbClr val="009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71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676409" y="4643896"/>
            <a:ext cx="14899378" cy="2747264"/>
          </a:xfrm>
        </p:spPr>
        <p:txBody>
          <a:bodyPr/>
          <a:lstStyle/>
          <a:p>
            <a:r>
              <a:rPr lang="ru-RU" dirty="0"/>
              <a:t>Этот уникальный аттракцион создан с учетом передовых инноваций, получив широкую известность по всему миру, и способен доставить непередаваемые эмоции для всей семьи.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76409" y="1258420"/>
            <a:ext cx="14899378" cy="3312729"/>
          </a:xfrm>
        </p:spPr>
        <p:txBody>
          <a:bodyPr/>
          <a:lstStyle/>
          <a:p>
            <a:r>
              <a:rPr lang="ru-RU" dirty="0"/>
              <a:t>Пока не увидишь – не поверишь</a:t>
            </a:r>
          </a:p>
        </p:txBody>
      </p:sp>
      <p:sp>
        <p:nvSpPr>
          <p:cNvPr id="5" name="Rectangle 4"/>
          <p:cNvSpPr/>
          <p:nvPr/>
        </p:nvSpPr>
        <p:spPr>
          <a:xfrm>
            <a:off x="5132439" y="6754761"/>
            <a:ext cx="8406580" cy="1843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16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r"/>
            <a:r>
              <a:rPr lang="en-CA" dirty="0"/>
              <a:t>Serves the whole family and solves sibling problem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r"/>
            <a:r>
              <a:rPr lang="en-CA" dirty="0"/>
              <a:t>Great for parent engagement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r"/>
            <a:r>
              <a:rPr lang="en-CA" dirty="0"/>
              <a:t>Accommodates different types of play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8758" y="9168063"/>
            <a:ext cx="2887579" cy="890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03" y="507331"/>
            <a:ext cx="14106525" cy="910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337" y="7353425"/>
            <a:ext cx="1838325" cy="8286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1150" y="3752850"/>
            <a:ext cx="142875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АСТРОШАР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95950" y="3212880"/>
            <a:ext cx="142875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ТВИСТЕР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19900" y="2112578"/>
            <a:ext cx="1600665" cy="8789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spc="120" dirty="0" smtClean="0">
                <a:solidFill>
                  <a:schemeClr val="tx1"/>
                </a:solidFill>
              </a:rPr>
              <a:t>ПАДАЮЩИЕ (НАКЛОНЕННЫЕ КУВШИНКИ)</a:t>
            </a:r>
            <a:endParaRPr lang="ru-RU" sz="1200" b="1" spc="12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95950" y="1552246"/>
            <a:ext cx="3574174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СТЕНЫ ДЛЯ СКАЛОЛАЗАНИЯ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21715" y="1412983"/>
            <a:ext cx="2917278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КОРОТКИЙ ТРОЛЛЕЙ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06101" y="2793780"/>
            <a:ext cx="3174782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ВОСХОЖДЕНИЕ ПО СЕТКЕ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57134" y="4638761"/>
            <a:ext cx="2123749" cy="6580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ВОЛНОВОЕ</a:t>
            </a:r>
          </a:p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ВОСХОЖДЕНИЕ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39921" y="4208269"/>
            <a:ext cx="1447376" cy="8609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spc="120" dirty="0" smtClean="0">
                <a:solidFill>
                  <a:schemeClr val="tx1"/>
                </a:solidFill>
              </a:rPr>
              <a:t>СМОТРОВАЯ ПЛОЩАДКА</a:t>
            </a:r>
            <a:endParaRPr lang="ru-RU" sz="1200" b="1" spc="12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44226" y="7024422"/>
            <a:ext cx="2123749" cy="889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ЭЛЕМЕНТЫ КАНАТНОГО ГОРОДКА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139447" y="6446124"/>
            <a:ext cx="2990195" cy="5782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СТРЕМИТЕЛЬНОЕ СКОЛЬЖЕНИЕ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749047" y="4467963"/>
            <a:ext cx="2990195" cy="5782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ВИНТОВОЕ СКОЛЬЖЕНИЕ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182269" y="3302978"/>
            <a:ext cx="2556973" cy="6580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ЦИЛИНДРИЧЕСКИЙ МОСТ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580883" y="1832083"/>
            <a:ext cx="2990195" cy="5782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spc="120" dirty="0" smtClean="0">
                <a:solidFill>
                  <a:schemeClr val="tx1"/>
                </a:solidFill>
              </a:rPr>
              <a:t>СПИРАЛЬНОЕ ВОСХОЖДЕНИЕ</a:t>
            </a:r>
            <a:endParaRPr lang="ru-RU" sz="1800" b="1" spc="12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2552" y="7353425"/>
            <a:ext cx="1152110" cy="8286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673360" y="7448954"/>
            <a:ext cx="14899378" cy="27472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1600" b="1" dirty="0" smtClean="0"/>
              <a:t>БЕЗ СТРАХОВОЧНОЙ СИСТЕМЫ</a:t>
            </a:r>
            <a:endParaRPr lang="ru-RU" sz="2400" b="1" dirty="0"/>
          </a:p>
        </p:txBody>
      </p:sp>
      <p:sp>
        <p:nvSpPr>
          <p:cNvPr id="2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668100" y="7789171"/>
            <a:ext cx="14899378" cy="274726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1600" b="1" dirty="0" smtClean="0"/>
              <a:t>СО СТРАХОВОЧНОЙ СИСТЕМОЙ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41195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676409" y="4643896"/>
            <a:ext cx="14899378" cy="2747264"/>
          </a:xfrm>
        </p:spPr>
        <p:txBody>
          <a:bodyPr/>
          <a:lstStyle/>
          <a:p>
            <a:r>
              <a:rPr lang="ru-RU" dirty="0"/>
              <a:t> </a:t>
            </a:r>
            <a:r>
              <a:rPr lang="en-US" dirty="0"/>
              <a:t>No Boundaries </a:t>
            </a:r>
            <a:r>
              <a:rPr lang="ru-RU" dirty="0"/>
              <a:t>(Без границ) – это безопасный и полностью укомплектованный аттракцион с препятствиями, заимствованными из альпинизма и скалолазания, где дети и подростки могут лазать, не надевая страховочной системы. </a:t>
            </a:r>
            <a:endParaRPr lang="ru-RU" dirty="0" smtClean="0"/>
          </a:p>
          <a:p>
            <a:r>
              <a:rPr lang="ru-RU" dirty="0"/>
              <a:t>Приключения, которые каждый выбирает на свой вкус, создают простор для физической активности и социального взаимодействия. Идеальный баланс видов деятельности, которые подходят всем. </a:t>
            </a:r>
          </a:p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76409" y="1258420"/>
            <a:ext cx="14899378" cy="3312729"/>
          </a:xfrm>
        </p:spPr>
        <p:txBody>
          <a:bodyPr/>
          <a:lstStyle/>
          <a:p>
            <a:r>
              <a:rPr lang="ru-RU" dirty="0"/>
              <a:t>Наша цель – довольные посетители</a:t>
            </a:r>
          </a:p>
        </p:txBody>
      </p:sp>
      <p:sp>
        <p:nvSpPr>
          <p:cNvPr id="5" name="Rectangle 4"/>
          <p:cNvSpPr/>
          <p:nvPr/>
        </p:nvSpPr>
        <p:spPr>
          <a:xfrm>
            <a:off x="5132439" y="6754761"/>
            <a:ext cx="8406580" cy="1843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014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t="13965" r="3055" b="15718"/>
          <a:stretch/>
        </p:blipFill>
        <p:spPr>
          <a:xfrm>
            <a:off x="688932" y="642938"/>
            <a:ext cx="8292230" cy="403645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1125537" y="9436497"/>
            <a:ext cx="8365957" cy="298054"/>
          </a:xfrm>
        </p:spPr>
        <p:txBody>
          <a:bodyPr/>
          <a:lstStyle/>
          <a:p>
            <a:r>
              <a:rPr lang="ru-RU" dirty="0"/>
              <a:t>Трассы, предполагающие снаряжение страховочной системой </a:t>
            </a:r>
            <a:endParaRPr lang="en-CA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6559" r="2041" b="21034"/>
          <a:stretch/>
        </p:blipFill>
        <p:spPr>
          <a:xfrm>
            <a:off x="713984" y="4910667"/>
            <a:ext cx="8267178" cy="4148667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в неизвестность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Подвесной мост 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91495" y="993448"/>
            <a:ext cx="806736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99D8"/>
                </a:solidFill>
              </a:rPr>
              <a:t>Трассы, предполагающие снаряжение страховочной </a:t>
            </a:r>
            <a:r>
              <a:rPr lang="ru-RU" sz="2800" b="1" dirty="0" smtClean="0">
                <a:solidFill>
                  <a:srgbClr val="0099D8"/>
                </a:solidFill>
              </a:rPr>
              <a:t>системой</a:t>
            </a:r>
            <a:br>
              <a:rPr lang="ru-RU" sz="2800" b="1" dirty="0" smtClean="0">
                <a:solidFill>
                  <a:srgbClr val="0099D8"/>
                </a:solidFill>
              </a:rPr>
            </a:br>
            <a:endParaRPr lang="en-CA" sz="28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b="1" dirty="0" err="1"/>
              <a:t>Зип</a:t>
            </a:r>
            <a:r>
              <a:rPr lang="ru-RU" sz="2400" b="1" dirty="0"/>
              <a:t> Костер (</a:t>
            </a:r>
            <a:r>
              <a:rPr lang="en-US" sz="2400" b="1" dirty="0"/>
              <a:t>Zip Coaster</a:t>
            </a:r>
            <a:r>
              <a:rPr lang="ru-RU" sz="2400" b="1" dirty="0"/>
              <a:t>):</a:t>
            </a:r>
            <a:r>
              <a:rPr lang="ru-RU" sz="2400" dirty="0"/>
              <a:t> 20-метровый спуск по извилистой трассе, создающий ощущение полета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/>
              <a:t>Петляющая подвесная горка </a:t>
            </a:r>
            <a:r>
              <a:rPr lang="ru-RU" sz="2400" dirty="0" err="1"/>
              <a:t>Зип</a:t>
            </a:r>
            <a:r>
              <a:rPr lang="ru-RU" sz="2400" dirty="0"/>
              <a:t> Костер (</a:t>
            </a:r>
            <a:r>
              <a:rPr lang="en-US" sz="2400" dirty="0"/>
              <a:t>Zip Coaster</a:t>
            </a:r>
            <a:r>
              <a:rPr lang="ru-RU" sz="2400" dirty="0"/>
              <a:t>) с резкими короткими перемещениями, крутыми спусками и подъемным троллеем (</a:t>
            </a:r>
            <a:r>
              <a:rPr lang="en-US" sz="2400" dirty="0"/>
              <a:t>elevator zip</a:t>
            </a:r>
            <a:r>
              <a:rPr lang="ru-RU" sz="2400" dirty="0"/>
              <a:t>).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b="1" dirty="0"/>
              <a:t>Прыжок веры/Прыжок в неизвестность (</a:t>
            </a:r>
            <a:r>
              <a:rPr lang="ru-RU" sz="2400" b="1" dirty="0" err="1"/>
              <a:t>Leap</a:t>
            </a:r>
            <a:r>
              <a:rPr lang="ru-RU" sz="2400" b="1" dirty="0"/>
              <a:t> </a:t>
            </a:r>
            <a:r>
              <a:rPr lang="ru-RU" sz="2400" b="1" dirty="0" err="1"/>
              <a:t>of</a:t>
            </a:r>
            <a:r>
              <a:rPr lang="ru-RU" sz="2400" b="1" dirty="0"/>
              <a:t> </a:t>
            </a:r>
            <a:r>
              <a:rPr lang="ru-RU" sz="2400" b="1" dirty="0" err="1"/>
              <a:t>Faith</a:t>
            </a:r>
            <a:r>
              <a:rPr lang="ru-RU" sz="2400" b="1" dirty="0"/>
              <a:t>)</a:t>
            </a:r>
            <a:r>
              <a:rPr lang="ru-RU" sz="2400" dirty="0"/>
              <a:t>: преодолейте свой страх, шагнув в пустоту и испытав страх от «абсолютной безопасности»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b="1" dirty="0"/>
              <a:t>Канатный городок</a:t>
            </a:r>
            <a:endParaRPr lang="ru-RU" sz="24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/>
              <a:t>Вертикальная стена для экстремального скалолазания с зонами свободного восхождения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/>
              <a:t>Страшащая безопасность с физическими испытаниями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9979091" y="7241312"/>
            <a:ext cx="6012493" cy="0"/>
          </a:xfrm>
          <a:prstGeom prst="line">
            <a:avLst/>
          </a:prstGeom>
          <a:ln w="12700">
            <a:solidFill>
              <a:srgbClr val="009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45445" y="7614243"/>
            <a:ext cx="727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Ограничения по росту и весу:  </a:t>
            </a:r>
          </a:p>
          <a:p>
            <a:r>
              <a:rPr lang="ru-RU" sz="2000" dirty="0"/>
              <a:t>Минимальные: рост 1,400 мм (4’7”) и/или 26 кг (57 фунтов)</a:t>
            </a:r>
            <a:br>
              <a:rPr lang="ru-RU" sz="2000" dirty="0"/>
            </a:br>
            <a:r>
              <a:rPr lang="ru-RU" sz="2000" dirty="0"/>
              <a:t>Максимальные: рост 1,980 мм (6’6”) и/или 113 кг (250 фунтов)</a:t>
            </a:r>
          </a:p>
        </p:txBody>
      </p:sp>
    </p:spTree>
    <p:extLst>
      <p:ext uri="{BB962C8B-B14F-4D97-AF65-F5344CB8AC3E}">
        <p14:creationId xmlns:p14="http://schemas.microsoft.com/office/powerpoint/2010/main" val="2644176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1294" r="2920" b="1467"/>
          <a:stretch/>
        </p:blipFill>
        <p:spPr>
          <a:xfrm>
            <a:off x="682625" y="651353"/>
            <a:ext cx="5451475" cy="8378770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t="1419" r="9116" b="25478"/>
          <a:stretch/>
        </p:blipFill>
        <p:spPr>
          <a:xfrm>
            <a:off x="6419850" y="651353"/>
            <a:ext cx="5334000" cy="837877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18039" r="11878" b="2593"/>
          <a:stretch/>
        </p:blipFill>
        <p:spPr>
          <a:xfrm>
            <a:off x="12039599" y="651353"/>
            <a:ext cx="5565775" cy="837877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125538" y="9436496"/>
            <a:ext cx="13142912" cy="469504"/>
          </a:xfrm>
        </p:spPr>
        <p:txBody>
          <a:bodyPr/>
          <a:lstStyle/>
          <a:p>
            <a:r>
              <a:rPr lang="ru-RU" dirty="0"/>
              <a:t>Довольные посетители: трассы, предполагающие прохождение со страховочной системой 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Восхождение по кувшинкам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Восхождение по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астрошарам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12230100" y="8412480"/>
            <a:ext cx="5162550" cy="525203"/>
          </a:xfrm>
        </p:spPr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Экстремальные стены для скалолазания 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4685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112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Прохождение без страховочной системы </a:t>
            </a:r>
            <a:endParaRPr lang="en-CA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4" b="1266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Трасса приключений в МОУШНГЕЙТ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Adventure Trail at MOTIONGATE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Дубай, ОАЭ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Трасса приключений в Си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Ворлд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Голд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Adventure Trail at Sea World Gold Coast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Австралия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12709" y="723473"/>
            <a:ext cx="8067367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99D8"/>
                </a:solidFill>
              </a:rPr>
              <a:t>Трассы, не предполагающие снаряжения страховочной системой </a:t>
            </a:r>
            <a:r>
              <a:rPr lang="ru-RU" sz="2800" b="1" dirty="0" smtClean="0">
                <a:solidFill>
                  <a:srgbClr val="0099D8"/>
                </a:solidFill>
              </a:rPr>
              <a:t/>
            </a:r>
            <a:br>
              <a:rPr lang="ru-RU" sz="2800" b="1" dirty="0" smtClean="0">
                <a:solidFill>
                  <a:srgbClr val="0099D8"/>
                </a:solidFill>
              </a:rPr>
            </a:br>
            <a:endParaRPr lang="en-CA" sz="2800" dirty="0">
              <a:solidFill>
                <a:srgbClr val="0099D8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Включает элементы Приключенческих трасс (</a:t>
            </a:r>
            <a:r>
              <a:rPr lang="ru-RU" sz="2800" dirty="0" err="1"/>
              <a:t>Adventure</a:t>
            </a:r>
            <a:r>
              <a:rPr lang="ru-RU" sz="2800" dirty="0"/>
              <a:t> </a:t>
            </a:r>
            <a:r>
              <a:rPr lang="ru-RU" sz="2800" dirty="0" err="1"/>
              <a:t>Trails</a:t>
            </a:r>
            <a:r>
              <a:rPr lang="ru-RU" sz="2800" dirty="0"/>
              <a:t>) для исследования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Подвесные переходные мостики (</a:t>
            </a:r>
            <a:r>
              <a:rPr lang="ru-RU" sz="2800" dirty="0" err="1"/>
              <a:t>Sky</a:t>
            </a:r>
            <a:r>
              <a:rPr lang="ru-RU" sz="2800" dirty="0"/>
              <a:t> </a:t>
            </a:r>
            <a:r>
              <a:rPr lang="ru-RU" sz="2800" dirty="0" err="1"/>
              <a:t>Walkways</a:t>
            </a:r>
            <a:r>
              <a:rPr lang="ru-RU" sz="2800" dirty="0"/>
              <a:t>) бросают вызов посетителям проявить смелость и испытать себя в стремительном скольжении вниз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На сетчатом мосту (</a:t>
            </a:r>
            <a:r>
              <a:rPr lang="en-US" sz="2800" dirty="0"/>
              <a:t>Net Bridge</a:t>
            </a:r>
            <a:r>
              <a:rPr lang="ru-RU" sz="2800" dirty="0"/>
              <a:t>) вся семья может объединиться в группу исследователей и развлекаться бок о бок с теми, кто идет по трассам в страховке.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Винтовое стремительное скольжение (</a:t>
            </a:r>
            <a:r>
              <a:rPr lang="en-US" sz="2800" dirty="0"/>
              <a:t>Helix and Sweeping Slides</a:t>
            </a:r>
            <a:r>
              <a:rPr lang="ru-RU" sz="2800" dirty="0"/>
              <a:t>) в круговороте относит катающихся назад к месту начала приключения.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Почувствуйте воодушевление наблюдая, как дети всматриваются в смотровую площадку, ища своих впечатленных и готовых их поддержать родителей.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979090" y="9479944"/>
            <a:ext cx="6012493" cy="0"/>
          </a:xfrm>
          <a:prstGeom prst="line">
            <a:avLst/>
          </a:prstGeom>
          <a:ln w="12700">
            <a:solidFill>
              <a:srgbClr val="009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777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t="4583" r="9570" b="846"/>
          <a:stretch/>
        </p:blipFill>
        <p:spPr>
          <a:xfrm>
            <a:off x="682625" y="613775"/>
            <a:ext cx="5451475" cy="8404965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3" t="6350" r="2007" b="546"/>
          <a:stretch/>
        </p:blipFill>
        <p:spPr>
          <a:xfrm>
            <a:off x="6419850" y="642938"/>
            <a:ext cx="5334000" cy="8375802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599" y="680687"/>
            <a:ext cx="5565775" cy="834936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125538" y="9436496"/>
            <a:ext cx="11199812" cy="717154"/>
          </a:xfrm>
        </p:spPr>
        <p:txBody>
          <a:bodyPr/>
          <a:lstStyle/>
          <a:p>
            <a:r>
              <a:rPr lang="ru-RU" dirty="0"/>
              <a:t>Удовольствие посетителей: Прохождение без страховочной системы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Восхождение по сетке 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Винтовое скольжение 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algn="ctr"/>
            <a:r>
              <a:rPr lang="en-US" sz="2000" b="1" dirty="0"/>
              <a:t>Net Climbs 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4006615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6311"/>
          <a:stretch/>
        </p:blipFill>
        <p:spPr>
          <a:xfrm>
            <a:off x="0" y="0"/>
            <a:ext cx="18288000" cy="10287000"/>
          </a:xfrm>
        </p:spPr>
      </p:pic>
      <p:sp>
        <p:nvSpPr>
          <p:cNvPr id="7" name="Rectangle 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4212476"/>
            <a:ext cx="18287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ГРАНИЦ</a:t>
            </a:r>
            <a:endParaRPr lang="en-US" sz="1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80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98043" y="4974135"/>
            <a:ext cx="1039660" cy="644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1300" dirty="0">
                <a:solidFill>
                  <a:srgbClr val="0098CF">
                    <a:alpha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59888" y="2811905"/>
            <a:ext cx="1039660" cy="6447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1300" dirty="0">
                <a:solidFill>
                  <a:srgbClr val="0098CF">
                    <a:alpha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Rectangle 4"/>
          <p:cNvSpPr/>
          <p:nvPr/>
        </p:nvSpPr>
        <p:spPr>
          <a:xfrm>
            <a:off x="4935255" y="6526060"/>
            <a:ext cx="8367386" cy="2116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76" y="3423666"/>
            <a:ext cx="5224399" cy="5224399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567803" y="5024978"/>
            <a:ext cx="6538586" cy="3109402"/>
          </a:xfrm>
        </p:spPr>
        <p:txBody>
          <a:bodyPr/>
          <a:lstStyle/>
          <a:p>
            <a:r>
              <a:rPr lang="ru-RU" sz="2000" dirty="0"/>
              <a:t>«Мы инвестировали в создание продукта, который способен функционировать даже в самых сложных условиях. Именно качество конструкции и строительных материалов выделяет новые аттракционы, такие как аттракцион </a:t>
            </a:r>
            <a:r>
              <a:rPr lang="en-US" sz="2000" dirty="0"/>
              <a:t>No Boundaries</a:t>
            </a:r>
            <a:r>
              <a:rPr lang="ru-RU" sz="2000" dirty="0"/>
              <a:t> (Без границ), среди других и дает гарантии продолжения инвестирования проектов нашими клиентами для обеспечения удовлетворенности посетителей, а также получения значительной прибыли от произведенных инвестиций» </a:t>
            </a:r>
          </a:p>
          <a:p>
            <a:pPr algn="l"/>
            <a:endParaRPr lang="en-CA" sz="2000" dirty="0"/>
          </a:p>
          <a:p>
            <a:pPr algn="r"/>
            <a:r>
              <a:rPr lang="ru-RU" sz="2000" dirty="0"/>
              <a:t>Марк </a:t>
            </a:r>
            <a:r>
              <a:rPr lang="ru-RU" sz="2000" dirty="0" err="1"/>
              <a:t>Вэстон</a:t>
            </a:r>
            <a:r>
              <a:rPr lang="ru-RU" sz="2000" dirty="0"/>
              <a:t> (</a:t>
            </a:r>
            <a:r>
              <a:rPr lang="en-US" sz="2000" dirty="0"/>
              <a:t>Mark Weston</a:t>
            </a:r>
            <a:r>
              <a:rPr lang="ru-RU" sz="2000" dirty="0"/>
              <a:t>), Руководитель дизайн-проекта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69259" y="2077611"/>
            <a:ext cx="14899378" cy="896885"/>
          </a:xfrm>
        </p:spPr>
        <p:txBody>
          <a:bodyPr/>
          <a:lstStyle/>
          <a:p>
            <a:r>
              <a:rPr lang="ru-RU" dirty="0"/>
              <a:t>Безопасности строительной конструкции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1477642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8668" r="1740" b="21509"/>
          <a:stretch/>
        </p:blipFill>
        <p:spPr>
          <a:xfrm>
            <a:off x="676404" y="642938"/>
            <a:ext cx="8304757" cy="403645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Строительная конструкция и безопасность </a:t>
            </a:r>
            <a:endParaRPr lang="en-CA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11523" r="593" b="15082"/>
          <a:stretch/>
        </p:blipFill>
        <p:spPr>
          <a:xfrm>
            <a:off x="676405" y="4910667"/>
            <a:ext cx="8317283" cy="4148667"/>
          </a:xfrm>
        </p:spPr>
      </p:pic>
      <p:sp>
        <p:nvSpPr>
          <p:cNvPr id="11" name="TextBox 10"/>
          <p:cNvSpPr txBox="1"/>
          <p:nvPr/>
        </p:nvSpPr>
        <p:spPr>
          <a:xfrm>
            <a:off x="9322210" y="443042"/>
            <a:ext cx="8718140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99D8"/>
                </a:solidFill>
              </a:rPr>
              <a:t>Строительная конструкция и безопасность </a:t>
            </a:r>
            <a:r>
              <a:rPr lang="ru-RU" sz="2800" b="1" dirty="0" smtClean="0">
                <a:solidFill>
                  <a:srgbClr val="0099D8"/>
                </a:solidFill>
              </a:rPr>
              <a:t/>
            </a:r>
            <a:br>
              <a:rPr lang="ru-RU" sz="2800" b="1" dirty="0" smtClean="0">
                <a:solidFill>
                  <a:srgbClr val="0099D8"/>
                </a:solidFill>
              </a:rPr>
            </a:br>
            <a:endParaRPr lang="en-CA" sz="2800" b="1" dirty="0">
              <a:solidFill>
                <a:srgbClr val="0099D8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Продолжительное путешествие без опасных отцепных зон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Уменьшение числа сопровождающего персонала на объекте благодаря запатентованной технологии автоматической страховки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Трассы, предполагающие прохождение без страховки, представляют собой зоны полностью закрытого типа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Высокое качество материалов позволяет устройствам функционировать при экстремальных температурах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Соответствие стандартам безопасности ASTM </a:t>
            </a:r>
            <a:r>
              <a:rPr lang="ru-RU" sz="2800" dirty="0" err="1"/>
              <a:t>International</a:t>
            </a:r>
            <a:r>
              <a:rPr lang="ru-RU" sz="2800" dirty="0"/>
              <a:t> и CSEI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Страховочные системы Троллейных горок (</a:t>
            </a:r>
            <a:r>
              <a:rPr lang="en-US" sz="2800" dirty="0"/>
              <a:t>Zip Coasters</a:t>
            </a:r>
            <a:r>
              <a:rPr lang="ru-RU" sz="2800" dirty="0"/>
              <a:t>) разработаны на основании системы для </a:t>
            </a:r>
            <a:r>
              <a:rPr lang="ru-RU" sz="2800" dirty="0" err="1"/>
              <a:t>парапланеризма</a:t>
            </a:r>
            <a:r>
              <a:rPr lang="ru-RU" sz="2800" dirty="0"/>
              <a:t>, которая включает мягкие фиксирующие ремни для бедер, обеспечивающие оптимальное положение корпуса посетителя для комфортной и безопасной езды.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979091" y="9753792"/>
            <a:ext cx="6012493" cy="0"/>
          </a:xfrm>
          <a:prstGeom prst="line">
            <a:avLst/>
          </a:prstGeom>
          <a:ln w="12700">
            <a:solidFill>
              <a:srgbClr val="009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118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>
                <a:solidFill>
                  <a:srgbClr val="0098CF"/>
                </a:solidFill>
              </a:rPr>
              <a:t>Модель </a:t>
            </a:r>
            <a:r>
              <a:rPr lang="en-CA" dirty="0">
                <a:solidFill>
                  <a:srgbClr val="0098CF"/>
                </a:solidFill>
              </a:rPr>
              <a:t>NB 100</a:t>
            </a:r>
            <a:endParaRPr lang="en-CA" dirty="0">
              <a:solidFill>
                <a:srgbClr val="0098C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12709" y="858855"/>
            <a:ext cx="806736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98CF"/>
                </a:solidFill>
              </a:rPr>
              <a:t>Модель </a:t>
            </a:r>
            <a:r>
              <a:rPr lang="en-CA" sz="2800" b="1" dirty="0" smtClean="0">
                <a:solidFill>
                  <a:srgbClr val="0098CF"/>
                </a:solidFill>
              </a:rPr>
              <a:t>NB 100</a:t>
            </a:r>
            <a:endParaRPr lang="en-CA" sz="2800" b="1" dirty="0">
              <a:solidFill>
                <a:srgbClr val="0098CF"/>
              </a:solidFill>
            </a:endParaRPr>
          </a:p>
          <a:p>
            <a:endParaRPr lang="en-CA" sz="28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Высота: 46'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Часовая пропускная способность: 300-400 посетителей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/>
              <a:t>75 страховочных систем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solidFill>
                  <a:srgbClr val="009ADA"/>
                </a:solidFill>
              </a:rPr>
              <a:t>Одноуровневый канатный городок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009ADA"/>
                </a:solidFill>
              </a:rPr>
              <a:t>1 </a:t>
            </a:r>
            <a:r>
              <a:rPr lang="ru-RU" sz="2800" dirty="0">
                <a:solidFill>
                  <a:srgbClr val="009ADA"/>
                </a:solidFill>
              </a:rPr>
              <a:t>троллейная горка</a:t>
            </a:r>
            <a:r>
              <a:rPr lang="en-US" sz="2800" dirty="0">
                <a:solidFill>
                  <a:srgbClr val="009ADA"/>
                </a:solidFill>
              </a:rPr>
              <a:t> (Zip Coaster Ride)</a:t>
            </a:r>
            <a:endParaRPr lang="ru-RU" sz="2800" dirty="0">
              <a:solidFill>
                <a:srgbClr val="009ADA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solidFill>
                  <a:srgbClr val="009ADA"/>
                </a:solidFill>
              </a:rPr>
              <a:t>3 вертикальные стены для экстремального скалолазания (</a:t>
            </a:r>
            <a:r>
              <a:rPr lang="en-US" sz="2800" dirty="0">
                <a:solidFill>
                  <a:srgbClr val="009ADA"/>
                </a:solidFill>
              </a:rPr>
              <a:t>Extreme Vertical Climbing Walls</a:t>
            </a:r>
            <a:r>
              <a:rPr lang="ru-RU" sz="2800" dirty="0">
                <a:solidFill>
                  <a:srgbClr val="009ADA"/>
                </a:solidFill>
              </a:rPr>
              <a:t>)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009ADA"/>
                </a:solidFill>
              </a:rPr>
              <a:t>1 </a:t>
            </a:r>
            <a:r>
              <a:rPr lang="ru-RU" sz="2800" dirty="0">
                <a:solidFill>
                  <a:srgbClr val="009ADA"/>
                </a:solidFill>
              </a:rPr>
              <a:t>лестница в небо </a:t>
            </a:r>
            <a:r>
              <a:rPr lang="en-US" sz="2800" dirty="0">
                <a:solidFill>
                  <a:srgbClr val="009ADA"/>
                </a:solidFill>
              </a:rPr>
              <a:t>(Stairway to Heaven Climb)</a:t>
            </a:r>
            <a:endParaRPr lang="ru-RU" sz="2800" dirty="0">
              <a:solidFill>
                <a:srgbClr val="009ADA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solidFill>
                  <a:srgbClr val="009ADA"/>
                </a:solidFill>
              </a:rPr>
              <a:t>1 волновое восхождение (</a:t>
            </a:r>
            <a:r>
              <a:rPr lang="en-US" sz="2800" dirty="0">
                <a:solidFill>
                  <a:srgbClr val="009ADA"/>
                </a:solidFill>
              </a:rPr>
              <a:t>Wave climb</a:t>
            </a:r>
            <a:r>
              <a:rPr lang="ru-RU" sz="2800" dirty="0">
                <a:solidFill>
                  <a:srgbClr val="009ADA"/>
                </a:solidFill>
              </a:rPr>
              <a:t>) с 1 спуском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solidFill>
                  <a:srgbClr val="C00000"/>
                </a:solidFill>
              </a:rPr>
              <a:t>1 восхождение по сетке (</a:t>
            </a:r>
            <a:r>
              <a:rPr lang="en-US" sz="2800" dirty="0">
                <a:solidFill>
                  <a:srgbClr val="C00000"/>
                </a:solidFill>
              </a:rPr>
              <a:t>Cargo net climb</a:t>
            </a:r>
            <a:r>
              <a:rPr lang="ru-RU" sz="2800" dirty="0">
                <a:solidFill>
                  <a:srgbClr val="C00000"/>
                </a:solidFill>
              </a:rPr>
              <a:t>)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solidFill>
                  <a:srgbClr val="C00000"/>
                </a:solidFill>
              </a:rPr>
              <a:t>1 спиральное восхождение (</a:t>
            </a:r>
            <a:r>
              <a:rPr lang="ru-RU" sz="2800" dirty="0" err="1">
                <a:solidFill>
                  <a:srgbClr val="C00000"/>
                </a:solidFill>
              </a:rPr>
              <a:t>Spiral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err="1">
                <a:solidFill>
                  <a:srgbClr val="C00000"/>
                </a:solidFill>
              </a:rPr>
              <a:t>Climb</a:t>
            </a:r>
            <a:r>
              <a:rPr lang="ru-RU" sz="2800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988668" y="7640876"/>
            <a:ext cx="6012493" cy="0"/>
          </a:xfrm>
          <a:prstGeom prst="line">
            <a:avLst/>
          </a:prstGeom>
          <a:ln w="12700">
            <a:solidFill>
              <a:srgbClr val="009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t="12534" r="9694" b="8424"/>
          <a:stretch/>
        </p:blipFill>
        <p:spPr>
          <a:xfrm>
            <a:off x="563670" y="2116899"/>
            <a:ext cx="8555277" cy="5523977"/>
          </a:xfrm>
        </p:spPr>
      </p:pic>
      <p:sp>
        <p:nvSpPr>
          <p:cNvPr id="2" name="Rectangle 1"/>
          <p:cNvSpPr/>
          <p:nvPr/>
        </p:nvSpPr>
        <p:spPr>
          <a:xfrm>
            <a:off x="10153935" y="8174147"/>
            <a:ext cx="232012" cy="232012"/>
          </a:xfrm>
          <a:prstGeom prst="rect">
            <a:avLst/>
          </a:prstGeom>
          <a:solidFill>
            <a:srgbClr val="009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53935" y="8463696"/>
            <a:ext cx="232012" cy="2320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07176" y="8105487"/>
            <a:ext cx="2809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0098CF"/>
                </a:solidFill>
              </a:rPr>
              <a:t>Со страховочной системой</a:t>
            </a:r>
            <a:endParaRPr lang="en-US" sz="2800" dirty="0">
              <a:solidFill>
                <a:srgbClr val="0098C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07176" y="8395036"/>
            <a:ext cx="280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Без страховочной системы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3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286"/>
            <a:ext cx="9769643" cy="632153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 smtClean="0"/>
              <a:t>Модель </a:t>
            </a:r>
            <a:r>
              <a:rPr lang="en-CA" dirty="0" smtClean="0"/>
              <a:t>NB 200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9320847" y="365273"/>
            <a:ext cx="9252901" cy="901785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2800" b="1" dirty="0" smtClean="0">
                <a:solidFill>
                  <a:srgbClr val="0098CF"/>
                </a:solidFill>
              </a:rPr>
              <a:t>Модель </a:t>
            </a:r>
            <a:r>
              <a:rPr lang="en-CA" sz="2800" b="1" dirty="0" smtClean="0">
                <a:solidFill>
                  <a:srgbClr val="0098CF"/>
                </a:solidFill>
              </a:rPr>
              <a:t>NB 200</a:t>
            </a:r>
            <a:r>
              <a:rPr lang="ru-RU" sz="2800" b="1" dirty="0" smtClean="0">
                <a:solidFill>
                  <a:srgbClr val="0098CF"/>
                </a:solidFill>
              </a:rPr>
              <a:t/>
            </a:r>
            <a:br>
              <a:rPr lang="ru-RU" sz="2800" b="1" dirty="0" smtClean="0">
                <a:solidFill>
                  <a:srgbClr val="0098CF"/>
                </a:solidFill>
              </a:rPr>
            </a:br>
            <a:endParaRPr lang="en-CA" sz="28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/>
              <a:t>Высота: 70</a:t>
            </a:r>
            <a:r>
              <a:rPr lang="en-US" sz="2400" dirty="0"/>
              <a:t>’</a:t>
            </a:r>
            <a:endParaRPr lang="ru-RU" sz="24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/>
              <a:t>Часовая пропускная способность: 750-800 посетителей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400" dirty="0"/>
              <a:t>150 </a:t>
            </a:r>
            <a:r>
              <a:rPr lang="ru-RU" sz="2400" dirty="0"/>
              <a:t>страховочных систем для посетителей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>
                <a:solidFill>
                  <a:srgbClr val="009ADA"/>
                </a:solidFill>
              </a:rPr>
              <a:t>Двухуровневый канатный парк (</a:t>
            </a:r>
            <a:r>
              <a:rPr lang="en-US" sz="2400" dirty="0">
                <a:solidFill>
                  <a:srgbClr val="009ADA"/>
                </a:solidFill>
              </a:rPr>
              <a:t>Ropes Course</a:t>
            </a:r>
            <a:r>
              <a:rPr lang="ru-RU" sz="2400" dirty="0">
                <a:solidFill>
                  <a:srgbClr val="009ADA"/>
                </a:solidFill>
              </a:rPr>
              <a:t>)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>
                <a:solidFill>
                  <a:srgbClr val="009ADA"/>
                </a:solidFill>
              </a:rPr>
              <a:t>2 короткие поверхности для троллейного скольжения (</a:t>
            </a:r>
            <a:r>
              <a:rPr lang="en-US" sz="2400" dirty="0">
                <a:solidFill>
                  <a:srgbClr val="009ADA"/>
                </a:solidFill>
              </a:rPr>
              <a:t>Short Zip Gliders</a:t>
            </a:r>
            <a:r>
              <a:rPr lang="ru-RU" sz="2400" dirty="0">
                <a:solidFill>
                  <a:srgbClr val="009ADA"/>
                </a:solidFill>
              </a:rPr>
              <a:t>)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>
                <a:solidFill>
                  <a:srgbClr val="009ADA"/>
                </a:solidFill>
              </a:rPr>
              <a:t>1 горка на троллее </a:t>
            </a:r>
            <a:r>
              <a:rPr lang="ru-RU" sz="2400" dirty="0" err="1">
                <a:solidFill>
                  <a:srgbClr val="009ADA"/>
                </a:solidFill>
              </a:rPr>
              <a:t>Зип</a:t>
            </a:r>
            <a:r>
              <a:rPr lang="ru-RU" sz="2400" dirty="0">
                <a:solidFill>
                  <a:srgbClr val="009ADA"/>
                </a:solidFill>
              </a:rPr>
              <a:t> костер (</a:t>
            </a:r>
            <a:r>
              <a:rPr lang="en-US" sz="2400" dirty="0">
                <a:solidFill>
                  <a:srgbClr val="009ADA"/>
                </a:solidFill>
              </a:rPr>
              <a:t>Zip Coaster Ride</a:t>
            </a:r>
            <a:r>
              <a:rPr lang="ru-RU" sz="2400" dirty="0">
                <a:solidFill>
                  <a:srgbClr val="009ADA"/>
                </a:solidFill>
              </a:rPr>
              <a:t>)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>
                <a:solidFill>
                  <a:srgbClr val="009ADA"/>
                </a:solidFill>
              </a:rPr>
              <a:t>4 вертикальные стены для экстремального скалолазания (</a:t>
            </a:r>
            <a:r>
              <a:rPr lang="en-US" sz="2400" dirty="0">
                <a:solidFill>
                  <a:srgbClr val="009ADA"/>
                </a:solidFill>
              </a:rPr>
              <a:t>Extreme Vertical Climbing Walls</a:t>
            </a:r>
            <a:r>
              <a:rPr lang="ru-RU" sz="2400" dirty="0">
                <a:solidFill>
                  <a:srgbClr val="009ADA"/>
                </a:solidFill>
              </a:rPr>
              <a:t>)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400" dirty="0">
                <a:solidFill>
                  <a:srgbClr val="009ADA"/>
                </a:solidFill>
              </a:rPr>
              <a:t>1 восхождение в </a:t>
            </a:r>
            <a:r>
              <a:rPr lang="ru-RU" sz="2400" dirty="0" err="1">
                <a:solidFill>
                  <a:srgbClr val="009ADA"/>
                </a:solidFill>
              </a:rPr>
              <a:t>Астрошаре</a:t>
            </a:r>
            <a:r>
              <a:rPr lang="ru-RU" sz="2400" dirty="0">
                <a:solidFill>
                  <a:srgbClr val="009ADA"/>
                </a:solidFill>
              </a:rPr>
              <a:t> (</a:t>
            </a:r>
            <a:r>
              <a:rPr lang="en-US" sz="2400" dirty="0" err="1">
                <a:solidFill>
                  <a:srgbClr val="009ADA"/>
                </a:solidFill>
              </a:rPr>
              <a:t>Astroball</a:t>
            </a:r>
            <a:r>
              <a:rPr lang="en-US" sz="2400" dirty="0">
                <a:solidFill>
                  <a:srgbClr val="009ADA"/>
                </a:solidFill>
              </a:rPr>
              <a:t> Climb</a:t>
            </a:r>
            <a:r>
              <a:rPr lang="ru-RU" sz="2400" dirty="0">
                <a:solidFill>
                  <a:srgbClr val="009ADA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C00000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1 восхождение по сетке 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(</a:t>
            </a:r>
            <a:r>
              <a:rPr lang="en-US" sz="2400" dirty="0">
                <a:solidFill>
                  <a:srgbClr val="C00000"/>
                </a:solidFill>
              </a:rPr>
              <a:t>Cargo net climb</a:t>
            </a:r>
            <a:r>
              <a:rPr lang="ru-RU" sz="2400" dirty="0">
                <a:solidFill>
                  <a:srgbClr val="C00000"/>
                </a:solidFill>
              </a:rPr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1 восхождение на волне 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(</a:t>
            </a:r>
            <a:r>
              <a:rPr lang="en-US" sz="2400" dirty="0">
                <a:solidFill>
                  <a:srgbClr val="C00000"/>
                </a:solidFill>
              </a:rPr>
              <a:t>Wave climb</a:t>
            </a:r>
            <a:r>
              <a:rPr lang="ru-RU" sz="2400" dirty="0">
                <a:solidFill>
                  <a:srgbClr val="C00000"/>
                </a:solidFill>
              </a:rPr>
              <a:t>)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5 башен для скалолазания со страховкой (</a:t>
            </a:r>
            <a:r>
              <a:rPr lang="en-US" sz="2400" dirty="0">
                <a:solidFill>
                  <a:srgbClr val="C00000"/>
                </a:solidFill>
              </a:rPr>
              <a:t>Adventure Trail Towers</a:t>
            </a:r>
            <a:r>
              <a:rPr lang="ru-RU" sz="2400" dirty="0">
                <a:solidFill>
                  <a:srgbClr val="C00000"/>
                </a:solidFill>
              </a:rPr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</a:rPr>
              <a:t>2 спиральные трассы для скалолазания со страховкой (</a:t>
            </a:r>
            <a:r>
              <a:rPr lang="en-US" sz="2400" dirty="0">
                <a:solidFill>
                  <a:srgbClr val="C00000"/>
                </a:solidFill>
              </a:rPr>
              <a:t>Adventure Trail Spirals</a:t>
            </a:r>
            <a:r>
              <a:rPr lang="ru-RU" sz="2400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965443" y="8599864"/>
            <a:ext cx="6012493" cy="0"/>
          </a:xfrm>
          <a:prstGeom prst="line">
            <a:avLst/>
          </a:prstGeom>
          <a:ln w="12700">
            <a:solidFill>
              <a:srgbClr val="009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0181231" y="8831005"/>
            <a:ext cx="232012" cy="232012"/>
          </a:xfrm>
          <a:prstGeom prst="rect">
            <a:avLst/>
          </a:prstGeom>
          <a:solidFill>
            <a:srgbClr val="009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181231" y="9120554"/>
            <a:ext cx="232012" cy="2320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34472" y="8762345"/>
            <a:ext cx="2809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0098CF"/>
                </a:solidFill>
              </a:rPr>
              <a:t>Со страховочной системой</a:t>
            </a:r>
            <a:endParaRPr lang="en-US" sz="2800" dirty="0">
              <a:solidFill>
                <a:srgbClr val="0098C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4472" y="9051894"/>
            <a:ext cx="280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Без страховочной системы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0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1771151"/>
            <a:ext cx="8336684" cy="5580755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Планируемое размещение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12709" y="1385515"/>
            <a:ext cx="806736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99D8"/>
                </a:solidFill>
              </a:rPr>
              <a:t>Планируемое </a:t>
            </a:r>
            <a:r>
              <a:rPr lang="ru-RU" sz="2800" b="1" dirty="0" smtClean="0">
                <a:solidFill>
                  <a:srgbClr val="0099D8"/>
                </a:solidFill>
              </a:rPr>
              <a:t>размещение</a:t>
            </a:r>
            <a:endParaRPr lang="en-CA" sz="2800" b="1" dirty="0">
              <a:solidFill>
                <a:srgbClr val="0098CF"/>
              </a:solidFill>
            </a:endParaRPr>
          </a:p>
          <a:p>
            <a:endParaRPr lang="en-CA" sz="2800" dirty="0"/>
          </a:p>
          <a:p>
            <a:r>
              <a:rPr lang="en-CA" sz="2800" dirty="0" smtClean="0"/>
              <a:t>2017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en-CA" sz="28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Хот </a:t>
            </a:r>
            <a:r>
              <a:rPr lang="ru-RU" dirty="0" err="1"/>
              <a:t>Гоу</a:t>
            </a:r>
            <a:r>
              <a:rPr lang="ru-RU" dirty="0"/>
              <a:t> Парк (</a:t>
            </a:r>
            <a:r>
              <a:rPr lang="en-US" dirty="0"/>
              <a:t>Hot Go Park</a:t>
            </a:r>
            <a:r>
              <a:rPr lang="ru-RU" dirty="0"/>
              <a:t>) в городском округе </a:t>
            </a:r>
            <a:r>
              <a:rPr lang="ru-RU" dirty="0" err="1"/>
              <a:t>Фушунь</a:t>
            </a:r>
            <a:r>
              <a:rPr lang="ru-RU" dirty="0"/>
              <a:t>, Китай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 err="1"/>
              <a:t>Гуиян</a:t>
            </a:r>
            <a:r>
              <a:rPr lang="ru-RU" dirty="0"/>
              <a:t> </a:t>
            </a:r>
            <a:r>
              <a:rPr lang="ru-RU" dirty="0" err="1"/>
              <a:t>Уандерлэнд</a:t>
            </a:r>
            <a:r>
              <a:rPr lang="ru-RU" dirty="0"/>
              <a:t> </a:t>
            </a:r>
            <a:r>
              <a:rPr lang="ru-RU" dirty="0" err="1"/>
              <a:t>Хэппи</a:t>
            </a:r>
            <a:r>
              <a:rPr lang="ru-RU" dirty="0"/>
              <a:t> </a:t>
            </a:r>
            <a:r>
              <a:rPr lang="ru-RU" dirty="0" err="1"/>
              <a:t>Ворлд</a:t>
            </a:r>
            <a:r>
              <a:rPr lang="ru-RU" dirty="0"/>
              <a:t> Парк (</a:t>
            </a:r>
            <a:r>
              <a:rPr lang="en-US" dirty="0" err="1"/>
              <a:t>Gui</a:t>
            </a:r>
            <a:r>
              <a:rPr lang="ru-RU" dirty="0"/>
              <a:t>’</a:t>
            </a:r>
            <a:r>
              <a:rPr lang="en-US" dirty="0"/>
              <a:t>an Wonderland Happy World Park</a:t>
            </a:r>
            <a:r>
              <a:rPr lang="ru-RU" dirty="0"/>
              <a:t>) в </a:t>
            </a:r>
            <a:br>
              <a:rPr lang="ru-RU" dirty="0"/>
            </a:br>
            <a:r>
              <a:rPr lang="ru-RU" dirty="0"/>
              <a:t>городе </a:t>
            </a:r>
            <a:r>
              <a:rPr lang="ru-RU" dirty="0" err="1"/>
              <a:t>Фучжоу</a:t>
            </a:r>
            <a:r>
              <a:rPr lang="ru-RU" dirty="0"/>
              <a:t>, </a:t>
            </a:r>
            <a:r>
              <a:rPr lang="ru-RU" dirty="0" smtClean="0"/>
              <a:t>Китай</a:t>
            </a:r>
            <a:br>
              <a:rPr lang="ru-RU" dirty="0" smtClean="0"/>
            </a:br>
            <a:endParaRPr lang="ru-RU" dirty="0"/>
          </a:p>
          <a:p>
            <a:r>
              <a:rPr lang="en-CA" sz="2800" dirty="0" smtClean="0"/>
              <a:t>2018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en-CA" sz="28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Юго-Восточная Азия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Ближний Восток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540145" y="8239690"/>
            <a:ext cx="6012493" cy="0"/>
          </a:xfrm>
          <a:prstGeom prst="line">
            <a:avLst/>
          </a:prstGeom>
          <a:ln w="12700">
            <a:solidFill>
              <a:srgbClr val="009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918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t="3693" r="891" b="11332"/>
          <a:stretch/>
        </p:blipFill>
        <p:spPr>
          <a:xfrm>
            <a:off x="688932" y="642938"/>
            <a:ext cx="8279704" cy="403645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Отличительные характеристики</a:t>
            </a:r>
            <a:endParaRPr lang="en-CA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18686" r="893" b="7638"/>
          <a:stretch/>
        </p:blipFill>
        <p:spPr>
          <a:xfrm>
            <a:off x="688932" y="4910667"/>
            <a:ext cx="8267177" cy="4148667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Парк 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Трёхмерная тематически оформленная модель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0310" y="493160"/>
            <a:ext cx="7975189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99D8"/>
                </a:solidFill>
              </a:rPr>
              <a:t>Отличительные характеристики </a:t>
            </a:r>
            <a:r>
              <a:rPr lang="ru-RU" sz="2800" b="1" dirty="0" smtClean="0">
                <a:solidFill>
                  <a:srgbClr val="0099D8"/>
                </a:solidFill>
              </a:rPr>
              <a:t/>
            </a:r>
            <a:br>
              <a:rPr lang="ru-RU" sz="2800" b="1" dirty="0" smtClean="0">
                <a:solidFill>
                  <a:srgbClr val="0099D8"/>
                </a:solidFill>
              </a:rPr>
            </a:br>
            <a:endParaRPr lang="en-CA" sz="2800" dirty="0">
              <a:solidFill>
                <a:srgbClr val="0099D8"/>
              </a:solidFill>
            </a:endParaRP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Фантастическая конструкция, являющаяся новинкой для рынка аттракционов с очевидной конкурентоспособностью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Высокая пропускная способность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Дает возможность более длительного времяпрепровождения посетителей на аттракционе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Рациональные требования к посетителям 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Контроль стоимости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Возможность приобретения еды и напитков для родителей, ожидающих своих детей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Потенциал для тематического оформления и интеграция IP-систем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dirty="0"/>
              <a:t>Конструкция доступна в двух размерах для установки как в помещении, так и на улице 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979091" y="8086880"/>
            <a:ext cx="6012493" cy="0"/>
          </a:xfrm>
          <a:prstGeom prst="line">
            <a:avLst/>
          </a:prstGeom>
          <a:ln w="12700">
            <a:solidFill>
              <a:srgbClr val="009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649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6311"/>
          <a:stretch/>
        </p:blipFill>
        <p:spPr>
          <a:xfrm>
            <a:off x="0" y="0"/>
            <a:ext cx="18288000" cy="10287000"/>
          </a:xfrm>
        </p:spPr>
      </p:pic>
      <p:sp>
        <p:nvSpPr>
          <p:cNvPr id="7" name="Rectangle 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85" y="4027390"/>
            <a:ext cx="12971848" cy="22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2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676409" y="4643896"/>
            <a:ext cx="14899378" cy="4752352"/>
          </a:xfrm>
        </p:spPr>
        <p:txBody>
          <a:bodyPr/>
          <a:lstStyle/>
          <a:p>
            <a:r>
              <a:rPr lang="ru-RU" dirty="0"/>
              <a:t>Аттракцион </a:t>
            </a:r>
            <a:r>
              <a:rPr lang="en-US" dirty="0"/>
              <a:t>No Boundaries </a:t>
            </a:r>
            <a:r>
              <a:rPr lang="ru-RU" dirty="0"/>
              <a:t>(Без границ) сочетает в себе развлекательные элементы для посетителей  со страховочной системой и без. Это целая серия физических испытаний, где такие элементы как скалолазание вверх по склонам, стремительные полеты вниз и извилистые подвесные горки на троллее </a:t>
            </a:r>
            <a:r>
              <a:rPr lang="ru-RU" dirty="0" err="1"/>
              <a:t>Зип</a:t>
            </a:r>
            <a:r>
              <a:rPr lang="ru-RU" dirty="0"/>
              <a:t> Костер (</a:t>
            </a:r>
            <a:r>
              <a:rPr lang="en-US" dirty="0"/>
              <a:t>Z</a:t>
            </a:r>
            <a:r>
              <a:rPr lang="ru-RU" dirty="0" err="1"/>
              <a:t>ip</a:t>
            </a:r>
            <a:r>
              <a:rPr lang="ru-RU" dirty="0"/>
              <a:t> </a:t>
            </a:r>
            <a:r>
              <a:rPr lang="en-US" dirty="0"/>
              <a:t>C</a:t>
            </a:r>
            <a:r>
              <a:rPr lang="ru-RU" dirty="0" err="1"/>
              <a:t>oaster</a:t>
            </a:r>
            <a:r>
              <a:rPr lang="ru-RU" dirty="0"/>
              <a:t>) сочетаются в одном, единственном в своем роде, невероятном аттракционе для всей семьи.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886040" y="2015165"/>
            <a:ext cx="14899378" cy="3312729"/>
          </a:xfrm>
        </p:spPr>
        <p:txBody>
          <a:bodyPr/>
          <a:lstStyle/>
          <a:p>
            <a:r>
              <a:rPr lang="ru-RU" dirty="0" smtClean="0"/>
              <a:t>Удивительное </a:t>
            </a:r>
            <a:r>
              <a:rPr lang="ru-RU" dirty="0"/>
              <a:t>приключение для всей семьи </a:t>
            </a:r>
          </a:p>
          <a:p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4817128" y="7122959"/>
            <a:ext cx="8406580" cy="1843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59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7" t="19437" r="1897" b="10942"/>
          <a:stretch/>
        </p:blipFill>
        <p:spPr>
          <a:xfrm rot="16200000">
            <a:off x="10968154" y="2229632"/>
            <a:ext cx="8417491" cy="5210829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t="2660" r="37317" b="2660"/>
          <a:stretch/>
        </p:blipFill>
        <p:spPr>
          <a:xfrm>
            <a:off x="6582003" y="626300"/>
            <a:ext cx="5565775" cy="841749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125538" y="9436496"/>
            <a:ext cx="7344694" cy="405336"/>
          </a:xfrm>
        </p:spPr>
        <p:txBody>
          <a:bodyPr/>
          <a:lstStyle/>
          <a:p>
            <a:r>
              <a:rPr lang="ru-RU" dirty="0"/>
              <a:t>Удивительное приключение для всей семьи 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algn="r"/>
            <a:r>
              <a:rPr lang="en-CA" sz="1800" b="1" dirty="0"/>
              <a:t>Industry first, packed with innovations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12643946" y="7763835"/>
            <a:ext cx="5099862" cy="907199"/>
          </a:xfrm>
        </p:spPr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Аттракцион для всей семьи.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6742755" y="8412480"/>
            <a:ext cx="5119959" cy="525203"/>
          </a:xfrm>
        </p:spPr>
        <p:txBody>
          <a:bodyPr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Полный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спектр впечатлений от захватывающих приключений.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5" t="3582" r="12734" b="2105"/>
          <a:stretch/>
        </p:blipFill>
        <p:spPr>
          <a:xfrm>
            <a:off x="682625" y="626301"/>
            <a:ext cx="5451475" cy="8417491"/>
          </a:xfrm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647700" y="6589987"/>
            <a:ext cx="5524500" cy="234769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ProximaNova-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ProximaNova-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roximaNova-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roximaNova-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Абсолютно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продукт, спроектированный с учетом передовых инноваций. Универсальное решение отдыха для всей семьи</a:t>
            </a:r>
            <a:r>
              <a:rPr lang="ru-RU" sz="2000" b="1" dirty="0"/>
              <a:t>.</a:t>
            </a:r>
            <a:endParaRPr lang="en-CA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76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98043" y="3705775"/>
            <a:ext cx="10396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1300" dirty="0">
                <a:solidFill>
                  <a:srgbClr val="0098CF">
                    <a:alpha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59888" y="1543545"/>
            <a:ext cx="10396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1300" dirty="0">
                <a:solidFill>
                  <a:srgbClr val="0098CF">
                    <a:alpha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Rectangle 4"/>
          <p:cNvSpPr/>
          <p:nvPr/>
        </p:nvSpPr>
        <p:spPr>
          <a:xfrm>
            <a:off x="4935255" y="6526060"/>
            <a:ext cx="8367386" cy="2116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176" y="2155305"/>
            <a:ext cx="5224398" cy="5224398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567803" y="3756616"/>
            <a:ext cx="6569900" cy="3173117"/>
          </a:xfrm>
        </p:spPr>
        <p:txBody>
          <a:bodyPr/>
          <a:lstStyle/>
          <a:p>
            <a:pPr algn="l"/>
            <a:r>
              <a:rPr lang="en-US" sz="2000" dirty="0"/>
              <a:t>No Boundaries </a:t>
            </a:r>
            <a:r>
              <a:rPr lang="ru-RU" sz="2000" dirty="0"/>
              <a:t>(Без границ) – это тот продукт, который мне не терпится представить на рынке аттракционов. Мы действительно приняли во внимание все сложности, с которыми приходится сталкиваться операторам в их работе, и создали аттракцион, соответствующий всем предъявляемым требованиям, включая высокую пропускную способность и свободный доступ к любым развлечениям для членов семьи всех возрастов</a:t>
            </a:r>
            <a:r>
              <a:rPr lang="en-CA" sz="2000" dirty="0" smtClean="0"/>
              <a:t>.</a:t>
            </a:r>
            <a:endParaRPr lang="en-CA" sz="2000" dirty="0"/>
          </a:p>
          <a:p>
            <a:pPr algn="l"/>
            <a:endParaRPr lang="en-CA" sz="2000" dirty="0"/>
          </a:p>
          <a:p>
            <a:pPr algn="r"/>
            <a:r>
              <a:rPr lang="ru-RU" sz="2000" dirty="0"/>
              <a:t>- </a:t>
            </a:r>
            <a:r>
              <a:rPr lang="ru-RU" sz="2000" dirty="0" err="1"/>
              <a:t>Нейтан</a:t>
            </a:r>
            <a:r>
              <a:rPr lang="ru-RU" sz="2000" dirty="0"/>
              <a:t> </a:t>
            </a:r>
            <a:r>
              <a:rPr lang="ru-RU" sz="2000" dirty="0" err="1"/>
              <a:t>Джоунс</a:t>
            </a:r>
            <a:r>
              <a:rPr lang="ru-RU" sz="2000" dirty="0"/>
              <a:t> (</a:t>
            </a:r>
            <a:r>
              <a:rPr lang="en-US" sz="2000" dirty="0"/>
              <a:t>Nathan Jones</a:t>
            </a:r>
            <a:r>
              <a:rPr lang="ru-RU" sz="2000" dirty="0"/>
              <a:t>), Руководитель отдела развития бизнеса в сфере аттракционов. </a:t>
            </a:r>
          </a:p>
        </p:txBody>
      </p:sp>
    </p:spTree>
    <p:extLst>
      <p:ext uri="{BB962C8B-B14F-4D97-AF65-F5344CB8AC3E}">
        <p14:creationId xmlns:p14="http://schemas.microsoft.com/office/powerpoint/2010/main" val="413745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676409" y="4643896"/>
            <a:ext cx="14899378" cy="2747264"/>
          </a:xfrm>
        </p:spPr>
        <p:txBody>
          <a:bodyPr/>
          <a:lstStyle/>
          <a:p>
            <a:r>
              <a:rPr lang="ru-RU" dirty="0"/>
              <a:t>Пространство совершенствуется внутри без добавления пристроек, превращаясь в монументальный и, при этом, компактный аттракцион. </a:t>
            </a:r>
            <a:r>
              <a:rPr lang="en-US" dirty="0"/>
              <a:t>No Boundaries </a:t>
            </a:r>
            <a:r>
              <a:rPr lang="ru-RU" dirty="0"/>
              <a:t> (Без границ) – парк развлечений с видом на горизонт.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886040" y="1983634"/>
            <a:ext cx="14899378" cy="3312729"/>
          </a:xfrm>
        </p:spPr>
        <p:txBody>
          <a:bodyPr/>
          <a:lstStyle/>
          <a:p>
            <a:r>
              <a:rPr lang="ru-RU" dirty="0" smtClean="0"/>
              <a:t>Передовой </a:t>
            </a:r>
            <a:r>
              <a:rPr lang="ru-RU" dirty="0"/>
              <a:t>дизайн</a:t>
            </a:r>
          </a:p>
          <a:p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5132439" y="6754761"/>
            <a:ext cx="8406580" cy="1843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5770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32439" y="6754761"/>
            <a:ext cx="8406580" cy="1843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3" t="966" r="-30481" b="-1"/>
          <a:stretch/>
        </p:blipFill>
        <p:spPr>
          <a:xfrm>
            <a:off x="-1725096" y="0"/>
            <a:ext cx="18288000" cy="1028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84909" y="4157064"/>
            <a:ext cx="9355989" cy="59093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800" b="1" dirty="0" smtClean="0">
                <a:solidFill>
                  <a:srgbClr val="0098CF"/>
                </a:solidFill>
              </a:rPr>
              <a:t>Модель </a:t>
            </a:r>
            <a:r>
              <a:rPr lang="en-CA" sz="1800" b="1" dirty="0" smtClean="0">
                <a:solidFill>
                  <a:srgbClr val="0098CF"/>
                </a:solidFill>
              </a:rPr>
              <a:t>NB 200</a:t>
            </a:r>
            <a:endParaRPr lang="ru-RU" sz="1800" b="1" dirty="0" smtClean="0">
              <a:solidFill>
                <a:srgbClr val="0098CF"/>
              </a:solidFill>
            </a:endParaRPr>
          </a:p>
          <a:p>
            <a:endParaRPr lang="en-CA" sz="18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Высота: 70</a:t>
            </a:r>
            <a:r>
              <a:rPr lang="en-US" sz="1800" dirty="0"/>
              <a:t>’</a:t>
            </a:r>
            <a:endParaRPr lang="ru-RU" sz="18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Часовая пропускная способность: </a:t>
            </a:r>
            <a:r>
              <a:rPr lang="ru-RU" sz="1800" dirty="0" smtClean="0"/>
              <a:t>750-800  </a:t>
            </a:r>
            <a:br>
              <a:rPr lang="ru-RU" sz="1800" dirty="0" smtClean="0"/>
            </a:br>
            <a:r>
              <a:rPr lang="ru-RU" sz="1800" dirty="0" smtClean="0"/>
              <a:t>посетителей</a:t>
            </a:r>
            <a:endParaRPr lang="ru-RU" sz="18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Двухуровневый канатный парк (</a:t>
            </a:r>
            <a:r>
              <a:rPr lang="en-US" sz="1800" dirty="0"/>
              <a:t>Ropes Course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2 короткие поверхности для троллейного скольжения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(</a:t>
            </a:r>
            <a:r>
              <a:rPr lang="en-US" sz="1800" dirty="0"/>
              <a:t>Short Zip Gliders</a:t>
            </a:r>
            <a:r>
              <a:rPr lang="ru-RU" sz="1800" dirty="0"/>
              <a:t>)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1 горка на троллее </a:t>
            </a:r>
            <a:r>
              <a:rPr lang="ru-RU" sz="1800" dirty="0" err="1"/>
              <a:t>Зип</a:t>
            </a:r>
            <a:r>
              <a:rPr lang="ru-RU" sz="1800" dirty="0"/>
              <a:t> Костер (</a:t>
            </a:r>
            <a:r>
              <a:rPr lang="en-US" sz="1800" dirty="0"/>
              <a:t>Zip Coaster Ride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4 вертикальные стены для экстремального </a:t>
            </a:r>
            <a:r>
              <a:rPr lang="ru-RU" sz="1800" dirty="0" smtClean="0"/>
              <a:t>скалолазания</a:t>
            </a:r>
            <a:br>
              <a:rPr lang="ru-RU" sz="1800" dirty="0" smtClean="0"/>
            </a:br>
            <a:r>
              <a:rPr lang="ru-RU" sz="1800" dirty="0" smtClean="0"/>
              <a:t> (</a:t>
            </a:r>
            <a:r>
              <a:rPr lang="en-US" sz="1800" dirty="0" smtClean="0"/>
              <a:t>Extreme </a:t>
            </a:r>
            <a:r>
              <a:rPr lang="en-US" sz="1800" dirty="0"/>
              <a:t>Vertical Climbing Walls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1 восхождение в </a:t>
            </a:r>
            <a:r>
              <a:rPr lang="ru-RU" sz="1800" dirty="0" err="1"/>
              <a:t>Астрошаре</a:t>
            </a:r>
            <a:r>
              <a:rPr lang="ru-RU" sz="1800" dirty="0"/>
              <a:t> (</a:t>
            </a:r>
            <a:r>
              <a:rPr lang="en-US" sz="1800" dirty="0" err="1"/>
              <a:t>Astroball</a:t>
            </a:r>
            <a:r>
              <a:rPr lang="en-US" sz="1800" dirty="0"/>
              <a:t> Climb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1 восхождение по сетке (</a:t>
            </a:r>
            <a:r>
              <a:rPr lang="en-US" sz="1800" dirty="0"/>
              <a:t>Cargo net climb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1 восхождение на волне (</a:t>
            </a:r>
            <a:r>
              <a:rPr lang="en-US" sz="1800" dirty="0"/>
              <a:t>Wave climb</a:t>
            </a:r>
            <a:r>
              <a:rPr lang="ru-RU" sz="1800" dirty="0"/>
              <a:t>)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5 башен для скалолазания со страховкой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(</a:t>
            </a:r>
            <a:r>
              <a:rPr lang="en-US" sz="1800" dirty="0"/>
              <a:t>Adventure Trail Towers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2 спиральные трассы для скалолазания со страховкой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(</a:t>
            </a:r>
            <a:r>
              <a:rPr lang="en-US" sz="1800" dirty="0"/>
              <a:t>Adventure Trail Spirals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1 сетчатая трасса для скалолазания со страховкой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(</a:t>
            </a:r>
            <a:r>
              <a:rPr lang="en-US" sz="1800" dirty="0"/>
              <a:t>Adventure Trail Net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150 </a:t>
            </a:r>
            <a:r>
              <a:rPr lang="ru-RU" sz="1800" dirty="0"/>
              <a:t>страховочных систем для посетителей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84909" y="14461"/>
            <a:ext cx="83191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98CF"/>
                </a:solidFill>
              </a:rPr>
              <a:t>Модель </a:t>
            </a:r>
            <a:r>
              <a:rPr lang="en-CA" sz="1800" b="1" dirty="0" smtClean="0">
                <a:solidFill>
                  <a:srgbClr val="0098CF"/>
                </a:solidFill>
              </a:rPr>
              <a:t>NB 100</a:t>
            </a:r>
            <a:endParaRPr lang="en-CA" sz="1800" b="1" dirty="0">
              <a:solidFill>
                <a:srgbClr val="0098CF"/>
              </a:solidFill>
            </a:endParaRPr>
          </a:p>
          <a:p>
            <a:endParaRPr lang="en-CA" sz="18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Высота: 46'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Часовая пропускная способность: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300-400 </a:t>
            </a:r>
            <a:r>
              <a:rPr lang="ru-RU" sz="1800" dirty="0"/>
              <a:t>посетителей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Одноуровневый канатный парк (</a:t>
            </a:r>
            <a:r>
              <a:rPr lang="en-US" sz="1800" dirty="0"/>
              <a:t>Ropes Course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1 горка с на троллее (</a:t>
            </a:r>
            <a:r>
              <a:rPr lang="en-US" sz="1800" dirty="0"/>
              <a:t>Zip Coaster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1 спираль для скалолазания (</a:t>
            </a:r>
            <a:r>
              <a:rPr lang="en-US" sz="1800" dirty="0"/>
              <a:t>Spiral Climb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3 вертикальные стены для экстремального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скалолазания </a:t>
            </a:r>
            <a:r>
              <a:rPr lang="ru-RU" sz="1800" dirty="0"/>
              <a:t>(</a:t>
            </a:r>
            <a:r>
              <a:rPr lang="en-US" sz="1800" dirty="0"/>
              <a:t>Extreme Vertical Climbing Walls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800" dirty="0"/>
              <a:t>1 </a:t>
            </a:r>
            <a:r>
              <a:rPr lang="ru-RU" sz="1800" dirty="0"/>
              <a:t>лестница в небо </a:t>
            </a:r>
            <a:r>
              <a:rPr lang="en-US" sz="1800" dirty="0"/>
              <a:t>(Stairway to Heaven Climb)</a:t>
            </a:r>
            <a:endParaRPr lang="ru-RU" sz="18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1 восхождение по сетке (</a:t>
            </a:r>
            <a:r>
              <a:rPr lang="en-US" sz="1800" dirty="0"/>
              <a:t>Cargo net climb</a:t>
            </a:r>
            <a:r>
              <a:rPr lang="ru-RU" sz="1800" dirty="0"/>
              <a:t>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1 волновое восхождение (</a:t>
            </a:r>
            <a:r>
              <a:rPr lang="en-US" sz="1800" dirty="0"/>
              <a:t>Wave climb</a:t>
            </a:r>
            <a:r>
              <a:rPr lang="ru-RU" sz="1800" dirty="0"/>
              <a:t>) с 1 спуском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1800" dirty="0"/>
              <a:t>75 страховочных систем для посетителей</a:t>
            </a:r>
          </a:p>
        </p:txBody>
      </p:sp>
    </p:spTree>
    <p:extLst>
      <p:ext uri="{BB962C8B-B14F-4D97-AF65-F5344CB8AC3E}">
        <p14:creationId xmlns:p14="http://schemas.microsoft.com/office/powerpoint/2010/main" val="188616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676409" y="4643896"/>
            <a:ext cx="14899378" cy="2747264"/>
          </a:xfrm>
        </p:spPr>
        <p:txBody>
          <a:bodyPr/>
          <a:lstStyle/>
          <a:p>
            <a:r>
              <a:rPr lang="ru-RU" dirty="0"/>
              <a:t>Годами компания </a:t>
            </a:r>
            <a:r>
              <a:rPr lang="ru-RU" dirty="0" err="1"/>
              <a:t>ВайтВотер</a:t>
            </a:r>
            <a:r>
              <a:rPr lang="ru-RU" dirty="0"/>
              <a:t> (</a:t>
            </a:r>
            <a:r>
              <a:rPr lang="en-US" dirty="0" err="1"/>
              <a:t>WhiteWater</a:t>
            </a:r>
            <a:r>
              <a:rPr lang="ru-RU" dirty="0"/>
              <a:t>) работала над  проектом Парка </a:t>
            </a:r>
            <a:r>
              <a:rPr lang="en-US" dirty="0"/>
              <a:t>No Boundaries </a:t>
            </a:r>
            <a:r>
              <a:rPr lang="ru-RU" dirty="0"/>
              <a:t>(Без границ), чтобы достичь необходимой эффективности эксплуатации и предоставить посетителям возможность испытать невероятные эмоции от посещения.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76409" y="1258420"/>
            <a:ext cx="14899378" cy="3312729"/>
          </a:xfrm>
        </p:spPr>
        <p:txBody>
          <a:bodyPr/>
          <a:lstStyle/>
          <a:p>
            <a:r>
              <a:rPr lang="ru-RU" dirty="0"/>
              <a:t>Инновации в дизайне</a:t>
            </a:r>
          </a:p>
        </p:txBody>
      </p:sp>
      <p:sp>
        <p:nvSpPr>
          <p:cNvPr id="5" name="Rectangle 4"/>
          <p:cNvSpPr/>
          <p:nvPr/>
        </p:nvSpPr>
        <p:spPr>
          <a:xfrm>
            <a:off x="5132439" y="6754761"/>
            <a:ext cx="8406580" cy="1843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333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5554" b="13592"/>
          <a:stretch/>
        </p:blipFill>
        <p:spPr>
          <a:xfrm rot="16200000">
            <a:off x="-1018026" y="2029326"/>
            <a:ext cx="8422105" cy="5614736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6" t="3580" r="25361" b="3224"/>
          <a:stretch/>
        </p:blipFill>
        <p:spPr>
          <a:xfrm>
            <a:off x="6405102" y="657727"/>
            <a:ext cx="5334000" cy="839002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4023" r="44816" b="9713"/>
          <a:stretch/>
        </p:blipFill>
        <p:spPr>
          <a:xfrm>
            <a:off x="12039599" y="657727"/>
            <a:ext cx="5565775" cy="840606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Инновации в дизайне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505326" y="7267075"/>
            <a:ext cx="5486400" cy="1540042"/>
          </a:xfrm>
          <a:solidFill>
            <a:schemeClr val="tx1">
              <a:alpha val="40000"/>
            </a:schemeClr>
          </a:solidFill>
        </p:spPr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Автоматизированная и запатентованная технология обеспечения безопасности предоставляет посетителям возможности развлечения без съема страховки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6714575" y="7050504"/>
            <a:ext cx="4707114" cy="1887179"/>
          </a:xfrm>
          <a:solidFill>
            <a:schemeClr val="tx1">
              <a:alpha val="40000"/>
            </a:schemeClr>
          </a:solidFill>
        </p:spPr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быстрого прохождения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Dispatch Technology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обеспечивает эффективное и непрерывное функционирование страховочной системы. 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12450357" y="7291137"/>
            <a:ext cx="4707114" cy="1646547"/>
          </a:xfrm>
          <a:solidFill>
            <a:schemeClr val="tx1">
              <a:alpha val="40000"/>
            </a:schemeClr>
          </a:solidFill>
        </p:spPr>
        <p:txBody>
          <a:bodyPr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разработан с целью экономически эффективного функционирования с минимальным техническим обслуживанием. </a:t>
            </a:r>
          </a:p>
        </p:txBody>
      </p:sp>
    </p:spTree>
    <p:extLst>
      <p:ext uri="{BB962C8B-B14F-4D97-AF65-F5344CB8AC3E}">
        <p14:creationId xmlns:p14="http://schemas.microsoft.com/office/powerpoint/2010/main" val="3042683687"/>
      </p:ext>
    </p:extLst>
  </p:cSld>
  <p:clrMapOvr>
    <a:masterClrMapping/>
  </p:clrMapOvr>
</p:sld>
</file>

<file path=ppt/theme/theme1.xml><?xml version="1.0" encoding="utf-8"?>
<a:theme xmlns:a="http://schemas.openxmlformats.org/drawingml/2006/main" name="Image Galler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cument Insert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ero Image_Logo 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ero Image_Produc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16995</TotalTime>
  <Words>894</Words>
  <Application>Microsoft Office PowerPoint</Application>
  <PresentationFormat>Произвольный</PresentationFormat>
  <Paragraphs>193</Paragraphs>
  <Slides>26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Image Gallery</vt:lpstr>
      <vt:lpstr>Custom Design</vt:lpstr>
      <vt:lpstr>Document Inserting</vt:lpstr>
      <vt:lpstr>Hero Image_Logo Title Page</vt:lpstr>
      <vt:lpstr>Hero Image_Products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Wade Stewart</dc:creator>
  <cp:lastModifiedBy>User</cp:lastModifiedBy>
  <cp:revision>916</cp:revision>
  <cp:lastPrinted>2017-03-10T22:56:11Z</cp:lastPrinted>
  <dcterms:created xsi:type="dcterms:W3CDTF">2014-02-13T18:55:32Z</dcterms:created>
  <dcterms:modified xsi:type="dcterms:W3CDTF">2017-07-17T08:45:18Z</dcterms:modified>
</cp:coreProperties>
</file>